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</p:sldMasterIdLst>
  <p:notesMasterIdLst>
    <p:notesMasterId r:id="rId41"/>
  </p:notesMasterIdLst>
  <p:sldIdLst>
    <p:sldId id="256" r:id="rId2"/>
    <p:sldId id="258" r:id="rId3"/>
    <p:sldId id="294" r:id="rId4"/>
    <p:sldId id="259" r:id="rId5"/>
    <p:sldId id="280" r:id="rId6"/>
    <p:sldId id="260" r:id="rId7"/>
    <p:sldId id="295" r:id="rId8"/>
    <p:sldId id="281" r:id="rId9"/>
    <p:sldId id="282" r:id="rId10"/>
    <p:sldId id="307" r:id="rId11"/>
    <p:sldId id="264" r:id="rId12"/>
    <p:sldId id="285" r:id="rId13"/>
    <p:sldId id="296" r:id="rId14"/>
    <p:sldId id="287" r:id="rId15"/>
    <p:sldId id="316" r:id="rId16"/>
    <p:sldId id="297" r:id="rId17"/>
    <p:sldId id="298" r:id="rId18"/>
    <p:sldId id="299" r:id="rId19"/>
    <p:sldId id="293" r:id="rId20"/>
    <p:sldId id="300" r:id="rId21"/>
    <p:sldId id="265" r:id="rId22"/>
    <p:sldId id="315" r:id="rId23"/>
    <p:sldId id="308" r:id="rId24"/>
    <p:sldId id="309" r:id="rId25"/>
    <p:sldId id="310" r:id="rId26"/>
    <p:sldId id="301" r:id="rId27"/>
    <p:sldId id="302" r:id="rId28"/>
    <p:sldId id="311" r:id="rId29"/>
    <p:sldId id="312" r:id="rId30"/>
    <p:sldId id="303" r:id="rId31"/>
    <p:sldId id="304" r:id="rId32"/>
    <p:sldId id="305" r:id="rId33"/>
    <p:sldId id="306" r:id="rId34"/>
    <p:sldId id="313" r:id="rId35"/>
    <p:sldId id="314" r:id="rId36"/>
    <p:sldId id="275" r:id="rId37"/>
    <p:sldId id="276" r:id="rId38"/>
    <p:sldId id="278" r:id="rId39"/>
    <p:sldId id="277" r:id="rId4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94E9"/>
    <a:srgbClr val="EB8FD8"/>
    <a:srgbClr val="99B29C"/>
    <a:srgbClr val="B9D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1F2EB0-940D-4E6C-AC34-D8E392585722}" v="1136" dt="2024-03-10T22:43:32.401"/>
    <p1510:client id="{BF7364CF-C1E2-4567-8A82-27CD4BB33806}" v="1110" dt="2024-03-10T22:44:11.3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528" y="12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711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505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277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206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068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053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508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161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677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441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a4d1c76c4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a4d1c76c4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191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027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8140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797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a4d1c76c4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a4d1c76c4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31644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267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7931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509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3438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a4d1c76c4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a4d1c76c4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6902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5818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a4d1c76c4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a4d1c76c4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8199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458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999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6026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could not be implemented?</a:t>
            </a:r>
            <a:br>
              <a:rPr lang="en-US"/>
            </a:br>
            <a:endParaRPr lang="en-US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/>
              <a:t>Web page interface where recruiter can initiate process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/>
              <a:t>Unique Link that expire after a period of time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/>
              <a:t>After Result, update about candidate acceptance or rejection(HR will do it manually)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/>
              <a:t>System engineer process not considered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a073618e60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a073618e60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073618e60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073618e60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a073618e60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a073618e60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801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147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519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 userDrawn="1">
  <p:cSld name="001 Titl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852246" y="3768247"/>
            <a:ext cx="3707096" cy="1936167"/>
            <a:chOff x="2176863" y="4518413"/>
            <a:chExt cx="5362500" cy="1301975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987983" y="3878297"/>
            <a:ext cx="635280" cy="1476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618138" y="949638"/>
            <a:ext cx="8893200" cy="4109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771384" y="1059747"/>
            <a:ext cx="635280" cy="1476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5520051" y="4606376"/>
            <a:ext cx="5362500" cy="1301975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5655734" y="4716497"/>
            <a:ext cx="635280" cy="1476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2176875" y="1137800"/>
            <a:ext cx="6796800" cy="322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64" name="Google Shape;64;p2"/>
          <p:cNvSpPr txBox="1">
            <a:spLocks noGrp="1"/>
          </p:cNvSpPr>
          <p:nvPr>
            <p:ph type="subTitle" idx="1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1B3373-1042-6C2E-B74D-2463422EE3E1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238688" y="6411556"/>
            <a:ext cx="953312" cy="38455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>
              <a:defRPr sz="105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"/>
              <a:t>Slide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5304B8-F013-1B3D-A419-E173C3C4A30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6449207"/>
            <a:ext cx="914400" cy="384553"/>
          </a:xfrm>
        </p:spPr>
        <p:txBody>
          <a:bodyPr/>
          <a:lstStyle>
            <a:lvl1pPr marL="114300" indent="0">
              <a:buNone/>
              <a:defRPr sz="1050"/>
            </a:lvl1pPr>
          </a:lstStyle>
          <a:p>
            <a:pPr lvl="0"/>
            <a:r>
              <a:rPr lang="en-US"/>
              <a:t>Team 14</a:t>
            </a:r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0A1799-D325-CD79-87B2-4093E8B62C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20089" y="0"/>
            <a:ext cx="1684742" cy="384554"/>
          </a:xfrm>
        </p:spPr>
        <p:txBody>
          <a:bodyPr/>
          <a:lstStyle>
            <a:lvl1pPr marL="114300" indent="0">
              <a:buNone/>
              <a:defRPr sz="1050"/>
            </a:lvl1pPr>
          </a:lstStyle>
          <a:p>
            <a:pPr lvl="0"/>
            <a:r>
              <a:rPr lang="en-US"/>
              <a:t>11 March 2024</a:t>
            </a:r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016 Title and text lef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/>
          <p:nvPr/>
        </p:nvSpPr>
        <p:spPr>
          <a:xfrm>
            <a:off x="6033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18"/>
          <p:cNvGrpSpPr/>
          <p:nvPr/>
        </p:nvGrpSpPr>
        <p:grpSpPr>
          <a:xfrm>
            <a:off x="738996" y="971259"/>
            <a:ext cx="635280" cy="147600"/>
            <a:chOff x="2147366" y="4139382"/>
            <a:chExt cx="635280" cy="147600"/>
          </a:xfrm>
        </p:grpSpPr>
        <p:sp>
          <p:nvSpPr>
            <p:cNvPr id="337" name="Google Shape;337;p1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8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1" name="Google Shape;341;p18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017 Title and text right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/>
          <p:nvPr/>
        </p:nvSpPr>
        <p:spPr>
          <a:xfrm>
            <a:off x="46419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19"/>
          <p:cNvGrpSpPr/>
          <p:nvPr/>
        </p:nvGrpSpPr>
        <p:grpSpPr>
          <a:xfrm>
            <a:off x="4777596" y="971259"/>
            <a:ext cx="635280" cy="147600"/>
            <a:chOff x="2147366" y="4139382"/>
            <a:chExt cx="635280" cy="147600"/>
          </a:xfrm>
        </p:grpSpPr>
        <p:sp>
          <p:nvSpPr>
            <p:cNvPr id="345" name="Google Shape;345;p1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19"/>
          <p:cNvSpPr txBox="1">
            <a:spLocks noGrp="1"/>
          </p:cNvSpPr>
          <p:nvPr>
            <p:ph type="title"/>
          </p:nvPr>
        </p:nvSpPr>
        <p:spPr>
          <a:xfrm>
            <a:off x="5300000" y="1512400"/>
            <a:ext cx="3831300" cy="1839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9" name="Google Shape;349;p19"/>
          <p:cNvSpPr txBox="1">
            <a:spLocks noGrp="1"/>
          </p:cNvSpPr>
          <p:nvPr>
            <p:ph type="body" idx="1"/>
          </p:nvPr>
        </p:nvSpPr>
        <p:spPr>
          <a:xfrm>
            <a:off x="5300088" y="33512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018 Custom Layout 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20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353" name="Google Shape;353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20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359" name="Google Shape;359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0"/>
          <p:cNvSpPr txBox="1">
            <a:spLocks noGrp="1"/>
          </p:cNvSpPr>
          <p:nvPr>
            <p:ph type="subTitle" idx="1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63" name="Google Shape;363;p20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64" name="Google Shape;364;p20"/>
          <p:cNvSpPr txBox="1">
            <a:spLocks noGrp="1"/>
          </p:cNvSpPr>
          <p:nvPr>
            <p:ph type="body" idx="2"/>
          </p:nvPr>
        </p:nvSpPr>
        <p:spPr>
          <a:xfrm>
            <a:off x="7372700" y="3014400"/>
            <a:ext cx="3167700" cy="106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003 Talking Poin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5"/>
          <p:cNvGrpSpPr/>
          <p:nvPr/>
        </p:nvGrpSpPr>
        <p:grpSpPr>
          <a:xfrm>
            <a:off x="8201100" y="4138775"/>
            <a:ext cx="3509100" cy="2030700"/>
            <a:chOff x="8115925" y="1776575"/>
            <a:chExt cx="3509100" cy="2030700"/>
          </a:xfrm>
        </p:grpSpPr>
        <p:sp>
          <p:nvSpPr>
            <p:cNvPr id="83" name="Google Shape;83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" name="Google Shape;84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" name="Google Shape;88;p5"/>
          <p:cNvGrpSpPr/>
          <p:nvPr/>
        </p:nvGrpSpPr>
        <p:grpSpPr>
          <a:xfrm>
            <a:off x="481800" y="4138775"/>
            <a:ext cx="3509100" cy="2030700"/>
            <a:chOff x="396625" y="1776575"/>
            <a:chExt cx="3509100" cy="2030700"/>
          </a:xfrm>
        </p:grpSpPr>
        <p:sp>
          <p:nvSpPr>
            <p:cNvPr id="89" name="Google Shape;89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90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91" name="Google Shape;91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" name="Google Shape;94;p5"/>
          <p:cNvGrpSpPr/>
          <p:nvPr/>
        </p:nvGrpSpPr>
        <p:grpSpPr>
          <a:xfrm>
            <a:off x="4341450" y="4138775"/>
            <a:ext cx="3509100" cy="2030700"/>
            <a:chOff x="4234200" y="1776575"/>
            <a:chExt cx="3509100" cy="2030700"/>
          </a:xfrm>
        </p:grpSpPr>
        <p:sp>
          <p:nvSpPr>
            <p:cNvPr id="95" name="Google Shape;95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" name="Google Shape;96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" name="Google Shape;100;p5"/>
          <p:cNvGrpSpPr/>
          <p:nvPr/>
        </p:nvGrpSpPr>
        <p:grpSpPr>
          <a:xfrm>
            <a:off x="481800" y="1776575"/>
            <a:ext cx="3509100" cy="2030700"/>
            <a:chOff x="396625" y="1776575"/>
            <a:chExt cx="3509100" cy="2030700"/>
          </a:xfrm>
        </p:grpSpPr>
        <p:sp>
          <p:nvSpPr>
            <p:cNvPr id="101" name="Google Shape;101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" name="Google Shape;102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103" name="Google Shape;103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106;p5"/>
          <p:cNvGrpSpPr/>
          <p:nvPr/>
        </p:nvGrpSpPr>
        <p:grpSpPr>
          <a:xfrm>
            <a:off x="8201100" y="1776575"/>
            <a:ext cx="3509100" cy="2030700"/>
            <a:chOff x="8115925" y="1776575"/>
            <a:chExt cx="3509100" cy="2030700"/>
          </a:xfrm>
        </p:grpSpPr>
        <p:sp>
          <p:nvSpPr>
            <p:cNvPr id="107" name="Google Shape;107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" name="Google Shape;108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109" name="Google Shape;109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" name="Google Shape;112;p5"/>
          <p:cNvGrpSpPr/>
          <p:nvPr/>
        </p:nvGrpSpPr>
        <p:grpSpPr>
          <a:xfrm>
            <a:off x="4341450" y="1776575"/>
            <a:ext cx="3509100" cy="2030700"/>
            <a:chOff x="4234200" y="1776575"/>
            <a:chExt cx="3509100" cy="2030700"/>
          </a:xfrm>
        </p:grpSpPr>
        <p:sp>
          <p:nvSpPr>
            <p:cNvPr id="113" name="Google Shape;113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" name="Google Shape;114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115" name="Google Shape;11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body" idx="1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body" idx="2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body" idx="3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body" idx="4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title" idx="5"/>
          </p:nvPr>
        </p:nvSpPr>
        <p:spPr>
          <a:xfrm>
            <a:off x="94270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title" idx="6"/>
          </p:nvPr>
        </p:nvSpPr>
        <p:spPr>
          <a:xfrm>
            <a:off x="4448700" y="20466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title" idx="7"/>
          </p:nvPr>
        </p:nvSpPr>
        <p:spPr>
          <a:xfrm>
            <a:off x="490775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title" idx="8"/>
          </p:nvPr>
        </p:nvSpPr>
        <p:spPr>
          <a:xfrm>
            <a:off x="4448700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body" idx="9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13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title" idx="14"/>
          </p:nvPr>
        </p:nvSpPr>
        <p:spPr>
          <a:xfrm>
            <a:off x="8406625" y="20466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title" idx="15"/>
          </p:nvPr>
        </p:nvSpPr>
        <p:spPr>
          <a:xfrm>
            <a:off x="8406625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004 Section Titl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1119150" y="10897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6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134" name="Google Shape;134;p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6"/>
          <p:cNvSpPr txBox="1">
            <a:spLocks noGrp="1"/>
          </p:cNvSpPr>
          <p:nvPr>
            <p:ph type="title"/>
          </p:nvPr>
        </p:nvSpPr>
        <p:spPr>
          <a:xfrm>
            <a:off x="3811700" y="2041663"/>
            <a:ext cx="63459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body" idx="1"/>
          </p:nvPr>
        </p:nvSpPr>
        <p:spPr>
          <a:xfrm>
            <a:off x="2034300" y="4052838"/>
            <a:ext cx="8123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006 Two column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6387975" y="1429625"/>
            <a:ext cx="4809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7"/>
          <p:cNvGrpSpPr/>
          <p:nvPr/>
        </p:nvGrpSpPr>
        <p:grpSpPr>
          <a:xfrm>
            <a:off x="6541221" y="1539734"/>
            <a:ext cx="635280" cy="147600"/>
            <a:chOff x="2147366" y="4139382"/>
            <a:chExt cx="635280" cy="147600"/>
          </a:xfrm>
        </p:grpSpPr>
        <p:sp>
          <p:nvSpPr>
            <p:cNvPr id="142" name="Google Shape;142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7"/>
          <p:cNvSpPr/>
          <p:nvPr/>
        </p:nvSpPr>
        <p:spPr>
          <a:xfrm>
            <a:off x="994425" y="1429625"/>
            <a:ext cx="4809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7"/>
          <p:cNvGrpSpPr/>
          <p:nvPr/>
        </p:nvGrpSpPr>
        <p:grpSpPr>
          <a:xfrm>
            <a:off x="1147671" y="1539734"/>
            <a:ext cx="635280" cy="147600"/>
            <a:chOff x="2147366" y="4139382"/>
            <a:chExt cx="635280" cy="147600"/>
          </a:xfrm>
        </p:grpSpPr>
        <p:sp>
          <p:nvSpPr>
            <p:cNvPr id="147" name="Google Shape;147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body" idx="1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7"/>
          <p:cNvSpPr txBox="1">
            <a:spLocks noGrp="1"/>
          </p:cNvSpPr>
          <p:nvPr>
            <p:ph type="body" idx="2"/>
          </p:nvPr>
        </p:nvSpPr>
        <p:spPr>
          <a:xfrm>
            <a:off x="6679275" y="2255000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005 One column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>
            <a:off x="790075" y="8901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943321" y="1000259"/>
            <a:ext cx="635280" cy="147600"/>
            <a:chOff x="2147366" y="4139382"/>
            <a:chExt cx="635280" cy="147600"/>
          </a:xfrm>
        </p:grpSpPr>
        <p:sp>
          <p:nvSpPr>
            <p:cNvPr id="156" name="Google Shape;156;p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8"/>
          <p:cNvSpPr txBox="1">
            <a:spLocks noGrp="1"/>
          </p:cNvSpPr>
          <p:nvPr>
            <p:ph type="subTitle" idx="1"/>
          </p:nvPr>
        </p:nvSpPr>
        <p:spPr>
          <a:xfrm>
            <a:off x="920475" y="1895300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60" name="Google Shape;160;p8"/>
          <p:cNvSpPr txBox="1">
            <a:spLocks noGrp="1"/>
          </p:cNvSpPr>
          <p:nvPr>
            <p:ph type="title"/>
          </p:nvPr>
        </p:nvSpPr>
        <p:spPr>
          <a:xfrm>
            <a:off x="920475" y="84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1" name="Google Shape;161;p8"/>
          <p:cNvSpPr txBox="1">
            <a:spLocks noGrp="1"/>
          </p:cNvSpPr>
          <p:nvPr>
            <p:ph type="body" idx="2"/>
          </p:nvPr>
        </p:nvSpPr>
        <p:spPr>
          <a:xfrm>
            <a:off x="920475" y="2555475"/>
            <a:ext cx="77940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Big Title">
  <p:cSld name="009 Big 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/>
          <p:nvPr/>
        </p:nvSpPr>
        <p:spPr>
          <a:xfrm>
            <a:off x="629700" y="604225"/>
            <a:ext cx="10932600" cy="5351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Google Shape;179;p10"/>
          <p:cNvGrpSpPr/>
          <p:nvPr/>
        </p:nvGrpSpPr>
        <p:grpSpPr>
          <a:xfrm>
            <a:off x="819246" y="714334"/>
            <a:ext cx="635280" cy="147600"/>
            <a:chOff x="2147366" y="4139382"/>
            <a:chExt cx="635280" cy="147600"/>
          </a:xfrm>
        </p:grpSpPr>
        <p:sp>
          <p:nvSpPr>
            <p:cNvPr id="180" name="Google Shape;180;p1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0"/>
          <p:cNvSpPr txBox="1">
            <a:spLocks noGrp="1"/>
          </p:cNvSpPr>
          <p:nvPr>
            <p:ph type="title"/>
          </p:nvPr>
        </p:nvSpPr>
        <p:spPr>
          <a:xfrm>
            <a:off x="781800" y="919825"/>
            <a:ext cx="10628400" cy="4720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008 Three column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666000" y="1518625"/>
            <a:ext cx="10932600" cy="46206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11"/>
          <p:cNvGrpSpPr/>
          <p:nvPr/>
        </p:nvGrpSpPr>
        <p:grpSpPr>
          <a:xfrm>
            <a:off x="819246" y="1628734"/>
            <a:ext cx="635280" cy="147600"/>
            <a:chOff x="2147366" y="4139382"/>
            <a:chExt cx="635280" cy="147600"/>
          </a:xfrm>
        </p:grpSpPr>
        <p:sp>
          <p:nvSpPr>
            <p:cNvPr id="187" name="Google Shape;187;p11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11"/>
          <p:cNvSpPr txBox="1">
            <a:spLocks noGrp="1"/>
          </p:cNvSpPr>
          <p:nvPr>
            <p:ph type="subTitle" idx="1"/>
          </p:nvPr>
        </p:nvSpPr>
        <p:spPr>
          <a:xfrm>
            <a:off x="1217558" y="180026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1" name="Google Shape;191;p11"/>
          <p:cNvSpPr txBox="1">
            <a:spLocks noGrp="1"/>
          </p:cNvSpPr>
          <p:nvPr>
            <p:ph type="subTitle" idx="2"/>
          </p:nvPr>
        </p:nvSpPr>
        <p:spPr>
          <a:xfrm>
            <a:off x="1217558" y="310036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2" name="Google Shape;192;p11"/>
          <p:cNvSpPr txBox="1">
            <a:spLocks noGrp="1"/>
          </p:cNvSpPr>
          <p:nvPr>
            <p:ph type="subTitle" idx="3"/>
          </p:nvPr>
        </p:nvSpPr>
        <p:spPr>
          <a:xfrm>
            <a:off x="1217558" y="440045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4" name="Google Shape;194;p11"/>
          <p:cNvSpPr txBox="1">
            <a:spLocks noGrp="1"/>
          </p:cNvSpPr>
          <p:nvPr>
            <p:ph type="body" idx="4"/>
          </p:nvPr>
        </p:nvSpPr>
        <p:spPr>
          <a:xfrm>
            <a:off x="1217550" y="2238218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95" name="Google Shape;195;p11"/>
          <p:cNvSpPr txBox="1">
            <a:spLocks noGrp="1"/>
          </p:cNvSpPr>
          <p:nvPr>
            <p:ph type="body" idx="5"/>
          </p:nvPr>
        </p:nvSpPr>
        <p:spPr>
          <a:xfrm>
            <a:off x="1217550" y="3526878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96" name="Google Shape;196;p11"/>
          <p:cNvSpPr txBox="1">
            <a:spLocks noGrp="1"/>
          </p:cNvSpPr>
          <p:nvPr>
            <p:ph type="body" idx="6"/>
          </p:nvPr>
        </p:nvSpPr>
        <p:spPr>
          <a:xfrm>
            <a:off x="1217550" y="4813738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eam">
  <p:cSld name="008 Team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/>
          <p:nvPr/>
        </p:nvSpPr>
        <p:spPr>
          <a:xfrm>
            <a:off x="8017650" y="2301500"/>
            <a:ext cx="3145200" cy="39030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2"/>
          <p:cNvSpPr/>
          <p:nvPr/>
        </p:nvSpPr>
        <p:spPr>
          <a:xfrm>
            <a:off x="4470150" y="2301500"/>
            <a:ext cx="3145200" cy="39030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2"/>
          <p:cNvSpPr/>
          <p:nvPr/>
        </p:nvSpPr>
        <p:spPr>
          <a:xfrm>
            <a:off x="922650" y="2301500"/>
            <a:ext cx="3145200" cy="39030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" name="Google Shape;201;p12"/>
          <p:cNvGrpSpPr/>
          <p:nvPr/>
        </p:nvGrpSpPr>
        <p:grpSpPr>
          <a:xfrm>
            <a:off x="1477800" y="1631525"/>
            <a:ext cx="2081400" cy="1649100"/>
            <a:chOff x="1381925" y="1555325"/>
            <a:chExt cx="2081400" cy="1649100"/>
          </a:xfrm>
        </p:grpSpPr>
        <p:sp>
          <p:nvSpPr>
            <p:cNvPr id="202" name="Google Shape;202;p12"/>
            <p:cNvSpPr/>
            <p:nvPr/>
          </p:nvSpPr>
          <p:spPr>
            <a:xfrm>
              <a:off x="1381925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1381925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p12"/>
          <p:cNvGrpSpPr/>
          <p:nvPr/>
        </p:nvGrpSpPr>
        <p:grpSpPr>
          <a:xfrm>
            <a:off x="1556171" y="1743134"/>
            <a:ext cx="635280" cy="147600"/>
            <a:chOff x="2147366" y="4139382"/>
            <a:chExt cx="635280" cy="147600"/>
          </a:xfrm>
        </p:grpSpPr>
        <p:sp>
          <p:nvSpPr>
            <p:cNvPr id="205" name="Google Shape;205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12"/>
          <p:cNvGrpSpPr/>
          <p:nvPr/>
        </p:nvGrpSpPr>
        <p:grpSpPr>
          <a:xfrm>
            <a:off x="5002038" y="1631525"/>
            <a:ext cx="2081400" cy="1649100"/>
            <a:chOff x="5002050" y="1555325"/>
            <a:chExt cx="2081400" cy="1649100"/>
          </a:xfrm>
        </p:grpSpPr>
        <p:sp>
          <p:nvSpPr>
            <p:cNvPr id="209" name="Google Shape;209;p12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12"/>
          <p:cNvGrpSpPr/>
          <p:nvPr/>
        </p:nvGrpSpPr>
        <p:grpSpPr>
          <a:xfrm>
            <a:off x="8549550" y="1631525"/>
            <a:ext cx="2081400" cy="1649100"/>
            <a:chOff x="8549550" y="1555325"/>
            <a:chExt cx="2081400" cy="1649100"/>
          </a:xfrm>
        </p:grpSpPr>
        <p:sp>
          <p:nvSpPr>
            <p:cNvPr id="212" name="Google Shape;212;p12"/>
            <p:cNvSpPr/>
            <p:nvPr/>
          </p:nvSpPr>
          <p:spPr>
            <a:xfrm>
              <a:off x="85495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5495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12"/>
          <p:cNvGrpSpPr/>
          <p:nvPr/>
        </p:nvGrpSpPr>
        <p:grpSpPr>
          <a:xfrm>
            <a:off x="5052859" y="1743134"/>
            <a:ext cx="635280" cy="147600"/>
            <a:chOff x="2147366" y="4139382"/>
            <a:chExt cx="635280" cy="147600"/>
          </a:xfrm>
        </p:grpSpPr>
        <p:sp>
          <p:nvSpPr>
            <p:cNvPr id="215" name="Google Shape;215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12"/>
          <p:cNvGrpSpPr/>
          <p:nvPr/>
        </p:nvGrpSpPr>
        <p:grpSpPr>
          <a:xfrm>
            <a:off x="8625484" y="1743134"/>
            <a:ext cx="635280" cy="147600"/>
            <a:chOff x="2147366" y="4139382"/>
            <a:chExt cx="635280" cy="147600"/>
          </a:xfrm>
        </p:grpSpPr>
        <p:sp>
          <p:nvSpPr>
            <p:cNvPr id="219" name="Google Shape;219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12"/>
          <p:cNvSpPr txBox="1">
            <a:spLocks noGrp="1"/>
          </p:cNvSpPr>
          <p:nvPr>
            <p:ph type="subTitle" idx="1"/>
          </p:nvPr>
        </p:nvSpPr>
        <p:spPr>
          <a:xfrm>
            <a:off x="1189052" y="35634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23" name="Google Shape;223;p12"/>
          <p:cNvSpPr txBox="1">
            <a:spLocks noGrp="1"/>
          </p:cNvSpPr>
          <p:nvPr>
            <p:ph type="subTitle" idx="2"/>
          </p:nvPr>
        </p:nvSpPr>
        <p:spPr>
          <a:xfrm>
            <a:off x="4713302" y="35634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24" name="Google Shape;224;p12"/>
          <p:cNvSpPr txBox="1">
            <a:spLocks noGrp="1"/>
          </p:cNvSpPr>
          <p:nvPr>
            <p:ph type="subTitle" idx="3"/>
          </p:nvPr>
        </p:nvSpPr>
        <p:spPr>
          <a:xfrm>
            <a:off x="8237552" y="3563475"/>
            <a:ext cx="26586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25" name="Google Shape;225;p12"/>
          <p:cNvSpPr txBox="1">
            <a:spLocks noGrp="1"/>
          </p:cNvSpPr>
          <p:nvPr>
            <p:ph type="title"/>
          </p:nvPr>
        </p:nvSpPr>
        <p:spPr>
          <a:xfrm>
            <a:off x="1189050" y="3647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26" name="Google Shape;226;p12"/>
          <p:cNvSpPr txBox="1">
            <a:spLocks noGrp="1"/>
          </p:cNvSpPr>
          <p:nvPr>
            <p:ph type="body" idx="4"/>
          </p:nvPr>
        </p:nvSpPr>
        <p:spPr>
          <a:xfrm>
            <a:off x="1189050" y="4001425"/>
            <a:ext cx="26589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227" name="Google Shape;227;p12"/>
          <p:cNvSpPr txBox="1">
            <a:spLocks noGrp="1"/>
          </p:cNvSpPr>
          <p:nvPr>
            <p:ph type="body" idx="5"/>
          </p:nvPr>
        </p:nvSpPr>
        <p:spPr>
          <a:xfrm>
            <a:off x="4713300" y="3989996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228" name="Google Shape;228;p12"/>
          <p:cNvSpPr txBox="1">
            <a:spLocks noGrp="1"/>
          </p:cNvSpPr>
          <p:nvPr>
            <p:ph type="body" idx="6"/>
          </p:nvPr>
        </p:nvSpPr>
        <p:spPr>
          <a:xfrm>
            <a:off x="8237550" y="3976767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010 Text and Image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4" r:id="rId10"/>
    <p:sldLayoutId id="2147483665" r:id="rId11"/>
    <p:sldLayoutId id="2147483666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>
            <a:spLocks noGrp="1"/>
          </p:cNvSpPr>
          <p:nvPr>
            <p:ph type="title"/>
          </p:nvPr>
        </p:nvSpPr>
        <p:spPr>
          <a:xfrm>
            <a:off x="2523475" y="1607299"/>
            <a:ext cx="6796800" cy="290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kern="100" cap="none" spc="0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“A Journey Into Automated Talent Acquisition At Doodle“</a:t>
            </a:r>
            <a:endParaRPr sz="50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81" name="Google Shape;381;p22"/>
          <p:cNvSpPr txBox="1">
            <a:spLocks noGrp="1"/>
          </p:cNvSpPr>
          <p:nvPr>
            <p:ph type="subTitle" idx="1"/>
          </p:nvPr>
        </p:nvSpPr>
        <p:spPr>
          <a:xfrm>
            <a:off x="6780196" y="4801672"/>
            <a:ext cx="4935600" cy="155722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&lt;p&gt;</a:t>
            </a:r>
            <a:r>
              <a:rPr lang="en-US" dirty="0"/>
              <a:t> </a:t>
            </a:r>
            <a:r>
              <a:rPr lang="en-IN" sz="1800" kern="100" cap="none" spc="0" dirty="0">
                <a:latin typeface="Times New Roman"/>
                <a:ea typeface="Calibri"/>
                <a:cs typeface="Times New Roman"/>
              </a:rPr>
              <a:t>-by  </a:t>
            </a:r>
            <a:r>
              <a:rPr lang="en-IN" sz="1800" kern="100" cap="none" spc="0" dirty="0">
                <a:effectLst/>
                <a:latin typeface="Times New Roman"/>
                <a:ea typeface="Calibri"/>
                <a:cs typeface="Times New Roman"/>
              </a:rPr>
              <a:t> Team 14</a:t>
            </a:r>
            <a:br>
              <a:rPr lang="en-IN" sz="1800" kern="100" cap="none" spc="0" dirty="0">
                <a:effectLst/>
                <a:latin typeface="Times New Roman"/>
                <a:ea typeface="Calibri"/>
                <a:cs typeface="Times New Roman"/>
              </a:rPr>
            </a:br>
            <a:r>
              <a:rPr lang="en-IN" sz="1800" kern="100" cap="none" spc="0" dirty="0">
                <a:latin typeface="Times New Roman"/>
                <a:ea typeface="Calibri"/>
                <a:cs typeface="Times New Roman"/>
              </a:rPr>
              <a:t>      Rakesh </a:t>
            </a:r>
            <a:r>
              <a:rPr lang="en-IN" sz="1800" kern="100" cap="none" spc="0" dirty="0" err="1">
                <a:latin typeface="Times New Roman"/>
                <a:ea typeface="Calibri"/>
                <a:cs typeface="Times New Roman"/>
              </a:rPr>
              <a:t>Hadne</a:t>
            </a:r>
            <a:r>
              <a:rPr lang="en-IN" sz="1800" kern="100" cap="none" spc="0" dirty="0">
                <a:latin typeface="Times New Roman"/>
                <a:ea typeface="Calibri"/>
                <a:cs typeface="Times New Roman"/>
              </a:rPr>
              <a:t> </a:t>
            </a:r>
            <a:r>
              <a:rPr lang="en-IN" sz="1800" kern="100" cap="none" spc="0" dirty="0" err="1">
                <a:latin typeface="Times New Roman"/>
                <a:ea typeface="Calibri"/>
                <a:cs typeface="Times New Roman"/>
              </a:rPr>
              <a:t>Sreenath</a:t>
            </a:r>
            <a:br>
              <a:rPr lang="en-IN" sz="1800" kern="100" cap="none" spc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cap="none" spc="0" dirty="0">
                <a:latin typeface="Times New Roman"/>
                <a:ea typeface="Calibri"/>
                <a:cs typeface="Times New Roman"/>
              </a:rPr>
              <a:t>      </a:t>
            </a:r>
            <a:r>
              <a:rPr lang="en-IN" sz="1800" kern="100" cap="none" spc="0" dirty="0">
                <a:effectLst/>
                <a:latin typeface="Times New Roman"/>
                <a:ea typeface="Calibri"/>
                <a:cs typeface="Times New Roman"/>
              </a:rPr>
              <a:t>Pavankumar </a:t>
            </a:r>
            <a:r>
              <a:rPr lang="en-IN" sz="1800" kern="100" cap="none" spc="0" dirty="0">
                <a:latin typeface="Times New Roman"/>
                <a:ea typeface="Calibri"/>
                <a:cs typeface="Times New Roman"/>
              </a:rPr>
              <a:t>Umesh </a:t>
            </a:r>
            <a:r>
              <a:rPr lang="en-IN" sz="1800" kern="100" cap="none" spc="0" dirty="0" err="1">
                <a:effectLst/>
                <a:latin typeface="Times New Roman"/>
                <a:ea typeface="Calibri"/>
                <a:cs typeface="Times New Roman"/>
              </a:rPr>
              <a:t>Managoli</a:t>
            </a:r>
            <a:br>
              <a:rPr lang="en-IN" sz="1800" kern="100" cap="none" spc="0" dirty="0">
                <a:effectLst/>
                <a:latin typeface="Times New Roman"/>
                <a:ea typeface="Calibri"/>
                <a:cs typeface="Times New Roman"/>
              </a:rPr>
            </a:br>
            <a:r>
              <a:rPr lang="en-IN" sz="1800" kern="100" cap="none" spc="0" dirty="0">
                <a:effectLst/>
                <a:latin typeface="Times New Roman"/>
                <a:ea typeface="Calibri"/>
                <a:cs typeface="Times New Roman"/>
              </a:rPr>
              <a:t>      Ashwith Anand Poojary </a:t>
            </a:r>
            <a:r>
              <a:rPr lang="en-US" dirty="0">
                <a:solidFill>
                  <a:schemeClr val="accent1"/>
                </a:solidFill>
              </a:rPr>
              <a:t>&lt;/p&gt;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AB0A7E-159B-602B-F20A-823CCDB024C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" dirty="0"/>
              <a:t>Slide 1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9CC068A-0DB6-0FFC-DB07-71B533D3B2D4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14</a:t>
            </a:r>
            <a:endParaRPr lang="en-IN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C56887B-B4DB-2F91-FD63-0543792A49F2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March 2024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:push dir="u"/>
      </p:transition>
    </mc:Choice>
    <mc:Fallback>
      <p:transition spd="slow" advClick="0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2"/>
          <p:cNvSpPr txBox="1">
            <a:spLocks noGrp="1"/>
          </p:cNvSpPr>
          <p:nvPr>
            <p:ph type="title" idx="4294967295"/>
          </p:nvPr>
        </p:nvSpPr>
        <p:spPr>
          <a:xfrm>
            <a:off x="599333" y="105761"/>
            <a:ext cx="5889600" cy="60019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Data </a:t>
            </a:r>
            <a:r>
              <a:rPr lang="en" sz="3200">
                <a:solidFill>
                  <a:srgbClr val="B9D4B4"/>
                </a:solidFill>
              </a:rPr>
              <a:t>Collection</a:t>
            </a:r>
            <a:r>
              <a:rPr lang="en" sz="3200">
                <a:solidFill>
                  <a:schemeClr val="accent2"/>
                </a:solidFill>
              </a:rPr>
              <a:t> </a:t>
            </a:r>
            <a:endParaRPr sz="3200">
              <a:solidFill>
                <a:schemeClr val="tx1"/>
              </a:solidFill>
            </a:endParaRPr>
          </a:p>
        </p:txBody>
      </p:sp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32"/>
          <p:cNvSpPr/>
          <p:nvPr/>
        </p:nvSpPr>
        <p:spPr>
          <a:xfrm>
            <a:off x="1022633" y="5093667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2"/>
          <p:cNvSpPr txBox="1">
            <a:spLocks noGrp="1"/>
          </p:cNvSpPr>
          <p:nvPr>
            <p:ph type="body" idx="4294967295"/>
          </p:nvPr>
        </p:nvSpPr>
        <p:spPr>
          <a:xfrm>
            <a:off x="1314875" y="5354918"/>
            <a:ext cx="10577100" cy="110139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sz="1600" dirty="0"/>
              <a:t>Data is fetched through GitHub API.</a:t>
            </a:r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0ADBCF-9987-0254-C739-800C793CFB1B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/>
              <a:t>Slide 10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EC5702D-19EA-9A64-CCB2-0479BDE4F597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11 March 2024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3E656-E2B5-A571-AB9E-466A4FB93FDC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Team 14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42A6B2-4D72-7F2A-06D6-BE6C86FE2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36" y="1003540"/>
            <a:ext cx="4160271" cy="3931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03DA26-69CE-D137-0C15-3C74CEBF4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065" y="1379271"/>
            <a:ext cx="5732621" cy="292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90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0"/>
          <p:cNvSpPr txBox="1">
            <a:spLocks noGrp="1"/>
          </p:cNvSpPr>
          <p:nvPr>
            <p:ph type="title"/>
          </p:nvPr>
        </p:nvSpPr>
        <p:spPr>
          <a:xfrm>
            <a:off x="4561818" y="1068900"/>
            <a:ext cx="10158600" cy="4720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rgbClr val="99B29C"/>
                </a:solidFill>
              </a:rPr>
              <a:t>Data</a:t>
            </a:r>
            <a:r>
              <a:rPr lang="en" sz="12000" dirty="0">
                <a:solidFill>
                  <a:schemeClr val="accent1"/>
                </a:solidFill>
              </a:rPr>
              <a:t> </a:t>
            </a:r>
            <a:br>
              <a:rPr lang="en" sz="12000" dirty="0">
                <a:solidFill>
                  <a:schemeClr val="accent1"/>
                </a:solidFill>
              </a:rPr>
            </a:br>
            <a:r>
              <a:rPr lang="en" sz="12000" dirty="0">
                <a:solidFill>
                  <a:srgbClr val="BA94E9"/>
                </a:solidFill>
              </a:rPr>
              <a:t>Cleaning</a:t>
            </a:r>
            <a:endParaRPr lang="en-IN" dirty="0">
              <a:solidFill>
                <a:srgbClr val="BA94E9"/>
              </a:solidFill>
            </a:endParaRPr>
          </a:p>
        </p:txBody>
      </p:sp>
      <p:sp>
        <p:nvSpPr>
          <p:cNvPr id="2" name="Google Shape;459;p31">
            <a:extLst>
              <a:ext uri="{FF2B5EF4-FFF2-40B4-BE49-F238E27FC236}">
                <a16:creationId xmlns:a16="http://schemas.microsoft.com/office/drawing/2014/main" id="{6EDD3591-E5BF-5161-F3A7-4A4971169757}"/>
              </a:ext>
            </a:extLst>
          </p:cNvPr>
          <p:cNvSpPr/>
          <p:nvPr/>
        </p:nvSpPr>
        <p:spPr>
          <a:xfrm>
            <a:off x="1755565" y="1472263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rgbClr val="BA94E9"/>
                </a:solidFill>
                <a:latin typeface="Roboto Mono"/>
              </a:rPr>
              <a:t>0</a:t>
            </a:r>
            <a:r>
              <a:rPr lang="en-US" b="1" i="0" dirty="0">
                <a:ln>
                  <a:noFill/>
                </a:ln>
                <a:solidFill>
                  <a:srgbClr val="BA94E9"/>
                </a:solidFill>
                <a:latin typeface="Roboto Mono"/>
              </a:rPr>
              <a:t>3</a:t>
            </a:r>
            <a:endParaRPr b="1" i="0" dirty="0">
              <a:ln>
                <a:noFill/>
              </a:ln>
              <a:solidFill>
                <a:srgbClr val="BA94E9"/>
              </a:solidFill>
              <a:latin typeface="Roboto Mono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B347CD72-E52D-EB1B-9E44-5CFACD1626B6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/>
              <a:t>Slide 11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A93ADF58-D23B-C0C1-FAB2-A144096D4716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March 2024</a:t>
            </a:r>
            <a:endParaRPr lang="en-IN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FC0E0ED-0028-D6C1-8706-A7561ED08DAF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14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A94E9"/>
                </a:solidFill>
              </a:rPr>
              <a:t>Algorithm</a:t>
            </a:r>
            <a:endParaRPr sz="6000">
              <a:solidFill>
                <a:srgbClr val="BA94E9"/>
              </a:solidFill>
            </a:endParaRPr>
          </a:p>
        </p:txBody>
      </p:sp>
      <p:sp>
        <p:nvSpPr>
          <p:cNvPr id="441" name="Google Shape;441;p29"/>
          <p:cNvSpPr txBox="1">
            <a:spLocks noGrp="1"/>
          </p:cNvSpPr>
          <p:nvPr>
            <p:ph type="subTitle" idx="1"/>
          </p:nvPr>
        </p:nvSpPr>
        <p:spPr>
          <a:xfrm>
            <a:off x="1218450" y="5594863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/>
              <a:t>Data Cleaning of Email Column and Renaming. 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5396C5-5658-263E-709B-A44BC49B45AA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/>
              <a:t>Slide 12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D28FBE41-372D-E63E-4216-37E6CB7D1E34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11 March 2024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182063-0F76-0DB8-342F-47497594F377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Team 14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CE379E-3475-4FB1-C07B-411ADDFDB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20" y="1263137"/>
            <a:ext cx="6044093" cy="38213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D87132-2EE0-E998-531E-1FDE3D95D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022" y="1263137"/>
            <a:ext cx="5016839" cy="382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23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0"/>
          <p:cNvSpPr txBox="1">
            <a:spLocks noGrp="1"/>
          </p:cNvSpPr>
          <p:nvPr>
            <p:ph type="title"/>
          </p:nvPr>
        </p:nvSpPr>
        <p:spPr>
          <a:xfrm>
            <a:off x="4257018" y="1068900"/>
            <a:ext cx="10158600" cy="4720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rgbClr val="EB8FD8"/>
                </a:solidFill>
              </a:rPr>
              <a:t>Selection</a:t>
            </a:r>
            <a:endParaRPr lang="en-IN" dirty="0">
              <a:solidFill>
                <a:srgbClr val="EB8FD8"/>
              </a:solidFill>
            </a:endParaRPr>
          </a:p>
        </p:txBody>
      </p:sp>
      <p:sp>
        <p:nvSpPr>
          <p:cNvPr id="2" name="Google Shape;459;p31">
            <a:extLst>
              <a:ext uri="{FF2B5EF4-FFF2-40B4-BE49-F238E27FC236}">
                <a16:creationId xmlns:a16="http://schemas.microsoft.com/office/drawing/2014/main" id="{6EDD3591-E5BF-5161-F3A7-4A4971169757}"/>
              </a:ext>
            </a:extLst>
          </p:cNvPr>
          <p:cNvSpPr/>
          <p:nvPr/>
        </p:nvSpPr>
        <p:spPr>
          <a:xfrm>
            <a:off x="1755565" y="1472263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rgbClr val="99B29C"/>
                </a:solidFill>
                <a:latin typeface="Roboto Mono"/>
              </a:rPr>
              <a:t>0</a:t>
            </a:r>
            <a:r>
              <a:rPr lang="en-US" b="1" dirty="0">
                <a:solidFill>
                  <a:srgbClr val="99B29C"/>
                </a:solidFill>
                <a:latin typeface="Roboto Mono"/>
              </a:rPr>
              <a:t>4</a:t>
            </a:r>
            <a:endParaRPr b="1" i="0" dirty="0">
              <a:ln>
                <a:noFill/>
              </a:ln>
              <a:solidFill>
                <a:srgbClr val="99B29C"/>
              </a:solidFill>
              <a:latin typeface="Roboto Mono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63511BD0-0C79-F1CE-65BE-9B984F25CEB9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/>
              <a:t>Slide 13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009B60D-A3E3-1AFE-105E-324433D35383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March 2024</a:t>
            </a:r>
            <a:endParaRPr lang="en-IN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E206B6F-C6FB-F043-1ED2-B0DB438BBB9C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14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8330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2"/>
          <p:cNvSpPr txBox="1">
            <a:spLocks noGrp="1"/>
          </p:cNvSpPr>
          <p:nvPr>
            <p:ph type="title" idx="4294967295"/>
          </p:nvPr>
        </p:nvSpPr>
        <p:spPr>
          <a:xfrm>
            <a:off x="599333" y="105761"/>
            <a:ext cx="5889600" cy="60019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</a:rPr>
              <a:t>Dataset </a:t>
            </a:r>
            <a:r>
              <a:rPr lang="en-US" sz="3200">
                <a:solidFill>
                  <a:schemeClr val="tx1"/>
                </a:solidFill>
              </a:rPr>
              <a:t>Clustering</a:t>
            </a:r>
            <a:endParaRPr sz="3200">
              <a:solidFill>
                <a:schemeClr val="tx1"/>
              </a:solidFill>
            </a:endParaRPr>
          </a:p>
        </p:txBody>
      </p:sp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2"/>
          <p:cNvSpPr txBox="1">
            <a:spLocks noGrp="1"/>
          </p:cNvSpPr>
          <p:nvPr>
            <p:ph type="body" idx="4294967295"/>
          </p:nvPr>
        </p:nvSpPr>
        <p:spPr>
          <a:xfrm>
            <a:off x="1366471" y="5274875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dirty="0">
                <a:latin typeface="Bookman Old Style" panose="02050604050505020204" pitchFamily="18" charset="0"/>
              </a:rPr>
              <a:t>Using Elbow method, we found that the best number of cluster is 4.</a:t>
            </a:r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49144E-C2E7-EF74-B323-A55C5314F452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/>
              <a:t>Slide 14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D7C9E173-A584-6667-34DA-2B5274BED052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March 2024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33A30B-55CF-E59D-D344-49526B5A27A1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14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D6959-D22A-3652-F6AD-BD9F20289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96" y="1024823"/>
            <a:ext cx="5212532" cy="3840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F24016-CC33-A1E5-0C17-91AA752A3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823" y="1014502"/>
            <a:ext cx="5104094" cy="396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64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2"/>
          <p:cNvSpPr txBox="1">
            <a:spLocks noGrp="1"/>
          </p:cNvSpPr>
          <p:nvPr>
            <p:ph type="title" idx="4294967295"/>
          </p:nvPr>
        </p:nvSpPr>
        <p:spPr>
          <a:xfrm>
            <a:off x="599333" y="105761"/>
            <a:ext cx="5889600" cy="60019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</a:rPr>
              <a:t>Dataset </a:t>
            </a:r>
            <a:r>
              <a:rPr lang="en-US" sz="3200">
                <a:solidFill>
                  <a:schemeClr val="tx1"/>
                </a:solidFill>
              </a:rPr>
              <a:t>Clustering</a:t>
            </a:r>
            <a:endParaRPr sz="3200">
              <a:solidFill>
                <a:schemeClr val="tx1"/>
              </a:solidFill>
            </a:endParaRPr>
          </a:p>
        </p:txBody>
      </p:sp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2"/>
          <p:cNvSpPr txBox="1">
            <a:spLocks noGrp="1"/>
          </p:cNvSpPr>
          <p:nvPr>
            <p:ph type="body" idx="4294967295"/>
          </p:nvPr>
        </p:nvSpPr>
        <p:spPr>
          <a:xfrm>
            <a:off x="1440271" y="5274875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dirty="0">
                <a:latin typeface="Bookman Old Style" panose="02050604050505020204" pitchFamily="18" charset="0"/>
              </a:rPr>
              <a:t>Using Pickle file to reuse the model when new dataset is being added.</a:t>
            </a:r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49144E-C2E7-EF74-B323-A55C5314F452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/>
              <a:t>Slide 15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D7C9E173-A584-6667-34DA-2B5274BED052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11 March 2024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33A30B-55CF-E59D-D344-49526B5A27A1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Team 14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20715C-A53F-BA5D-CF71-27950C381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239" y="682181"/>
            <a:ext cx="7407521" cy="4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05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0"/>
          <p:cNvSpPr txBox="1">
            <a:spLocks noGrp="1"/>
          </p:cNvSpPr>
          <p:nvPr>
            <p:ph type="title"/>
          </p:nvPr>
        </p:nvSpPr>
        <p:spPr>
          <a:xfrm>
            <a:off x="3992858" y="1068900"/>
            <a:ext cx="10158600" cy="4720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rgbClr val="99B29C"/>
                </a:solidFill>
              </a:rPr>
              <a:t>Data</a:t>
            </a:r>
            <a:r>
              <a:rPr lang="en" sz="12000" dirty="0">
                <a:solidFill>
                  <a:schemeClr val="accent1"/>
                </a:solidFill>
              </a:rPr>
              <a:t>base</a:t>
            </a:r>
            <a:endParaRPr lang="en-IN" dirty="0">
              <a:solidFill>
                <a:srgbClr val="BA94E9"/>
              </a:solidFill>
            </a:endParaRPr>
          </a:p>
        </p:txBody>
      </p:sp>
      <p:sp>
        <p:nvSpPr>
          <p:cNvPr id="2" name="Google Shape;459;p31">
            <a:extLst>
              <a:ext uri="{FF2B5EF4-FFF2-40B4-BE49-F238E27FC236}">
                <a16:creationId xmlns:a16="http://schemas.microsoft.com/office/drawing/2014/main" id="{6EDD3591-E5BF-5161-F3A7-4A4971169757}"/>
              </a:ext>
            </a:extLst>
          </p:cNvPr>
          <p:cNvSpPr/>
          <p:nvPr/>
        </p:nvSpPr>
        <p:spPr>
          <a:xfrm>
            <a:off x="1755565" y="1472263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rgbClr val="BA94E9"/>
                </a:solidFill>
                <a:latin typeface="Roboto Mono"/>
              </a:rPr>
              <a:t>0</a:t>
            </a:r>
            <a:r>
              <a:rPr lang="en-US" b="1" dirty="0">
                <a:solidFill>
                  <a:srgbClr val="BA94E9"/>
                </a:solidFill>
                <a:latin typeface="Roboto Mono"/>
              </a:rPr>
              <a:t>5</a:t>
            </a:r>
            <a:endParaRPr b="1" i="0" dirty="0">
              <a:ln>
                <a:noFill/>
              </a:ln>
              <a:solidFill>
                <a:srgbClr val="BA94E9"/>
              </a:solidFill>
              <a:latin typeface="Roboto Mono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9F5041DE-98A4-8442-0861-21D0EC49C521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/>
              <a:t>Slide 16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C3422A-D52B-0B02-D800-1F8ABF1CACDB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March 2024</a:t>
            </a:r>
            <a:endParaRPr lang="en-IN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23336EC-C61A-2606-F860-0408C2E096E4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14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330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2"/>
          <p:cNvSpPr txBox="1">
            <a:spLocks noGrp="1"/>
          </p:cNvSpPr>
          <p:nvPr>
            <p:ph type="title" idx="4294967295"/>
          </p:nvPr>
        </p:nvSpPr>
        <p:spPr>
          <a:xfrm>
            <a:off x="599333" y="105761"/>
            <a:ext cx="5889600" cy="60019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EB8FD8"/>
                </a:solidFill>
              </a:rPr>
              <a:t>Data</a:t>
            </a:r>
            <a:r>
              <a:rPr lang="en" sz="3200">
                <a:solidFill>
                  <a:srgbClr val="99B29C"/>
                </a:solidFill>
              </a:rPr>
              <a:t>base</a:t>
            </a:r>
            <a:endParaRPr sz="3200">
              <a:solidFill>
                <a:srgbClr val="99B29C"/>
              </a:solidFill>
            </a:endParaRPr>
          </a:p>
        </p:txBody>
      </p:sp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2"/>
          <p:cNvSpPr txBox="1">
            <a:spLocks noGrp="1"/>
          </p:cNvSpPr>
          <p:nvPr>
            <p:ph type="body" idx="4294967295"/>
          </p:nvPr>
        </p:nvSpPr>
        <p:spPr>
          <a:xfrm>
            <a:off x="1440271" y="5247891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dirty="0">
                <a:latin typeface="Bookman Old Style" panose="02050604050505020204" pitchFamily="18" charset="0"/>
              </a:rPr>
              <a:t>We are using SQLite as a database. </a:t>
            </a:r>
            <a:endParaRPr dirty="0">
              <a:latin typeface="Bookman Old Style" panose="02050604050505020204" pitchFamily="18" charset="0"/>
            </a:endParaRPr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3C89AD-953D-53D9-D09B-0FF4A2D71683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/>
              <a:t>Slide 17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990FF41-7D7D-4D18-4D93-01D53CAA7924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11 March 2024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C7765-0B1B-A6AB-EFC4-BFB71BD492FF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Team 14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A5B9D7-49C8-1712-DBCB-7AD30304C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96" y="1122909"/>
            <a:ext cx="5638800" cy="3502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79B9EB-ED0E-FEA9-EEEA-567301965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425" y="1150846"/>
            <a:ext cx="4970638" cy="347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88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0"/>
          <p:cNvSpPr txBox="1">
            <a:spLocks noGrp="1"/>
          </p:cNvSpPr>
          <p:nvPr>
            <p:ph type="title"/>
          </p:nvPr>
        </p:nvSpPr>
        <p:spPr>
          <a:xfrm>
            <a:off x="3299013" y="1068900"/>
            <a:ext cx="8821270" cy="4720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rgbClr val="99B29C"/>
                </a:solidFill>
              </a:rPr>
              <a:t>Email </a:t>
            </a:r>
            <a:r>
              <a:rPr lang="en" sz="12000" dirty="0">
                <a:solidFill>
                  <a:srgbClr val="BA94E9"/>
                </a:solidFill>
              </a:rPr>
              <a:t>Notification</a:t>
            </a:r>
            <a:endParaRPr lang="en-IN" dirty="0">
              <a:solidFill>
                <a:srgbClr val="BA94E9"/>
              </a:solidFill>
            </a:endParaRPr>
          </a:p>
        </p:txBody>
      </p:sp>
      <p:sp>
        <p:nvSpPr>
          <p:cNvPr id="2" name="Google Shape;459;p31">
            <a:extLst>
              <a:ext uri="{FF2B5EF4-FFF2-40B4-BE49-F238E27FC236}">
                <a16:creationId xmlns:a16="http://schemas.microsoft.com/office/drawing/2014/main" id="{6EDD3591-E5BF-5161-F3A7-4A4971169757}"/>
              </a:ext>
            </a:extLst>
          </p:cNvPr>
          <p:cNvSpPr/>
          <p:nvPr/>
        </p:nvSpPr>
        <p:spPr>
          <a:xfrm>
            <a:off x="1175847" y="1337841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rgbClr val="BA94E9"/>
                </a:solidFill>
                <a:latin typeface="Roboto Mono"/>
              </a:rPr>
              <a:t>0</a:t>
            </a:r>
            <a:r>
              <a:rPr lang="en-US" b="1" dirty="0">
                <a:solidFill>
                  <a:srgbClr val="BA94E9"/>
                </a:solidFill>
                <a:latin typeface="Roboto Mono"/>
              </a:rPr>
              <a:t>6</a:t>
            </a:r>
            <a:endParaRPr b="1" i="0" dirty="0">
              <a:ln>
                <a:noFill/>
              </a:ln>
              <a:solidFill>
                <a:srgbClr val="BA94E9"/>
              </a:solidFill>
              <a:latin typeface="Roboto Mono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2758FA2-C04E-348F-0196-D2EC519FCB36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/>
              <a:t>Slide 18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5E1FE143-CDD6-44F7-E1F0-53CD2B7E19E2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March 2024</a:t>
            </a:r>
            <a:endParaRPr lang="en-IN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74D5413-1300-4057-A089-4EA694644D9B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14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8980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2"/>
          <p:cNvSpPr txBox="1">
            <a:spLocks noGrp="1"/>
          </p:cNvSpPr>
          <p:nvPr>
            <p:ph type="title" idx="4294967295"/>
          </p:nvPr>
        </p:nvSpPr>
        <p:spPr>
          <a:xfrm>
            <a:off x="599333" y="105761"/>
            <a:ext cx="5889600" cy="60019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BA94E9"/>
                </a:solidFill>
              </a:rPr>
              <a:t>Notifying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Candidate</a:t>
            </a:r>
            <a:endParaRPr sz="3200" dirty="0">
              <a:solidFill>
                <a:schemeClr val="tx1"/>
              </a:solidFill>
            </a:endParaRPr>
          </a:p>
        </p:txBody>
      </p:sp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2"/>
          <p:cNvSpPr txBox="1">
            <a:spLocks noGrp="1"/>
          </p:cNvSpPr>
          <p:nvPr>
            <p:ph type="body" idx="4294967295"/>
          </p:nvPr>
        </p:nvSpPr>
        <p:spPr>
          <a:xfrm>
            <a:off x="1314875" y="5481909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numCol="2" anchor="t" anchorCtr="0">
            <a:noAutofit/>
          </a:bodyPr>
          <a:lstStyle/>
          <a:p>
            <a:pPr marL="285750" indent="-285750">
              <a:spcBef>
                <a:spcPts val="2100"/>
              </a:spcBef>
              <a:spcAft>
                <a:spcPts val="2100"/>
              </a:spcAft>
            </a:pPr>
            <a:r>
              <a:rPr lang="en-IN" b="0" i="0" dirty="0">
                <a:solidFill>
                  <a:srgbClr val="ECECEC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Connect to SQLite database</a:t>
            </a:r>
          </a:p>
          <a:p>
            <a:pPr marL="285750" indent="-285750">
              <a:spcBef>
                <a:spcPts val="2100"/>
              </a:spcBef>
              <a:spcAft>
                <a:spcPts val="2100"/>
              </a:spcAft>
            </a:pPr>
            <a:r>
              <a:rPr lang="en-IN" b="0" i="0" dirty="0">
                <a:solidFill>
                  <a:srgbClr val="ECECEC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Retrieve candidate emails</a:t>
            </a:r>
            <a:endParaRPr dirty="0"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44D0EAF-229D-22D1-3375-71143AB0D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526" y="768284"/>
            <a:ext cx="8808489" cy="4620359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2B0EE3B-E913-1B06-C078-4BCED7DB7973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/>
              <a:t>Slide 19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76DA73C-9D19-5ADB-3500-C8ED805D4F59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March 2024</a:t>
            </a:r>
            <a:endParaRPr lang="en-IN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2C2BC9-B8A5-B754-1257-081C7C1DF512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14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8045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4"/>
          <p:cNvSpPr txBox="1">
            <a:spLocks noGrp="1"/>
          </p:cNvSpPr>
          <p:nvPr>
            <p:ph type="title" idx="5"/>
          </p:nvPr>
        </p:nvSpPr>
        <p:spPr>
          <a:xfrm>
            <a:off x="95032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06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94" name="Google Shape;394;p24"/>
          <p:cNvSpPr txBox="1">
            <a:spLocks noGrp="1"/>
          </p:cNvSpPr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" sz="6000" dirty="0">
                <a:solidFill>
                  <a:schemeClr val="accent2"/>
                </a:solidFill>
              </a:rPr>
              <a:t>CONTENTS.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395" name="Google Shape;395;p24"/>
          <p:cNvSpPr txBox="1">
            <a:spLocks noGrp="1"/>
          </p:cNvSpPr>
          <p:nvPr>
            <p:ph type="body" idx="1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first</a:t>
            </a:r>
            <a:r>
              <a:rPr lang="en"/>
              <a:t>. Introduction</a:t>
            </a:r>
            <a:endParaRPr/>
          </a:p>
        </p:txBody>
      </p:sp>
      <p:sp>
        <p:nvSpPr>
          <p:cNvPr id="396" name="Google Shape;396;p24"/>
          <p:cNvSpPr txBox="1">
            <a:spLocks noGrp="1"/>
          </p:cNvSpPr>
          <p:nvPr>
            <p:ph type="body" idx="2"/>
          </p:nvPr>
        </p:nvSpPr>
        <p:spPr>
          <a:xfrm>
            <a:off x="4309750" y="2437574"/>
            <a:ext cx="3403463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second</a:t>
            </a:r>
            <a:r>
              <a:rPr lang="en-US" dirty="0"/>
              <a:t>. </a:t>
            </a:r>
            <a:r>
              <a:rPr lang="en-US" dirty="0">
                <a:solidFill>
                  <a:srgbClr val="EB8FD8"/>
                </a:solidFill>
              </a:rPr>
              <a:t>Data</a:t>
            </a:r>
            <a:r>
              <a:rPr lang="en-US" dirty="0"/>
              <a:t> </a:t>
            </a:r>
            <a:r>
              <a:rPr lang="en-US" dirty="0">
                <a:solidFill>
                  <a:srgbClr val="B9D4B4"/>
                </a:solidFill>
              </a:rPr>
              <a:t>Collection</a:t>
            </a:r>
          </a:p>
        </p:txBody>
      </p:sp>
      <p:sp>
        <p:nvSpPr>
          <p:cNvPr id="397" name="Google Shape;397;p24"/>
          <p:cNvSpPr txBox="1">
            <a:spLocks noGrp="1"/>
          </p:cNvSpPr>
          <p:nvPr>
            <p:ph type="body" idx="3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this</a:t>
            </a:r>
            <a:r>
              <a:rPr lang="en-US" dirty="0"/>
              <a:t>. </a:t>
            </a:r>
            <a:r>
              <a:rPr lang="en-US" dirty="0">
                <a:solidFill>
                  <a:schemeClr val="tx1"/>
                </a:solidFill>
              </a:rPr>
              <a:t>Selection</a:t>
            </a:r>
          </a:p>
        </p:txBody>
      </p:sp>
      <p:sp>
        <p:nvSpPr>
          <p:cNvPr id="398" name="Google Shape;398;p24"/>
          <p:cNvSpPr txBox="1">
            <a:spLocks noGrp="1"/>
          </p:cNvSpPr>
          <p:nvPr>
            <p:ph type="body" idx="4"/>
          </p:nvPr>
        </p:nvSpPr>
        <p:spPr>
          <a:xfrm>
            <a:off x="4391273" y="4784969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solidFill>
                  <a:srgbClr val="EB8FD8"/>
                </a:solidFill>
              </a:rPr>
              <a:t>also</a:t>
            </a:r>
            <a:r>
              <a:rPr lang="en-US" dirty="0">
                <a:solidFill>
                  <a:schemeClr val="accent3"/>
                </a:solidFill>
              </a:rPr>
              <a:t>. </a:t>
            </a:r>
            <a:r>
              <a:rPr lang="en-US" dirty="0">
                <a:solidFill>
                  <a:srgbClr val="B9D4B4"/>
                </a:solidFill>
              </a:rPr>
              <a:t>Data</a:t>
            </a:r>
            <a:r>
              <a:rPr lang="en-US" dirty="0">
                <a:solidFill>
                  <a:srgbClr val="EB8FD8"/>
                </a:solidFill>
              </a:rPr>
              <a:t>base</a:t>
            </a:r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5"/>
          </p:nvPr>
        </p:nvSpPr>
        <p:spPr>
          <a:xfrm>
            <a:off x="18070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0" name="Google Shape;400;p24"/>
          <p:cNvSpPr txBox="1">
            <a:spLocks noGrp="1"/>
          </p:cNvSpPr>
          <p:nvPr>
            <p:ph type="body" idx="9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this</a:t>
            </a:r>
            <a:r>
              <a:rPr lang="en-US" dirty="0"/>
              <a:t>. </a:t>
            </a:r>
            <a:r>
              <a:rPr lang="en-US" dirty="0">
                <a:solidFill>
                  <a:srgbClr val="99B29C"/>
                </a:solidFill>
              </a:rPr>
              <a:t>Data</a:t>
            </a:r>
            <a:r>
              <a:rPr lang="en-US" dirty="0"/>
              <a:t> </a:t>
            </a:r>
            <a:r>
              <a:rPr lang="en-US" dirty="0">
                <a:solidFill>
                  <a:srgbClr val="BA94E9"/>
                </a:solidFill>
              </a:rPr>
              <a:t>Cleaning</a:t>
            </a:r>
          </a:p>
        </p:txBody>
      </p:sp>
      <p:sp>
        <p:nvSpPr>
          <p:cNvPr id="401" name="Google Shape;401;p24"/>
          <p:cNvSpPr txBox="1">
            <a:spLocks noGrp="1"/>
          </p:cNvSpPr>
          <p:nvPr>
            <p:ph type="body" idx="13"/>
          </p:nvPr>
        </p:nvSpPr>
        <p:spPr>
          <a:xfrm>
            <a:off x="8206596" y="4783425"/>
            <a:ext cx="3577087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next</a:t>
            </a:r>
            <a:r>
              <a:rPr lang="en-US" dirty="0"/>
              <a:t>. </a:t>
            </a:r>
            <a:r>
              <a:rPr lang="en-US" dirty="0">
                <a:solidFill>
                  <a:srgbClr val="99B29C"/>
                </a:solidFill>
              </a:rPr>
              <a:t>Email</a:t>
            </a:r>
            <a:r>
              <a:rPr lang="en-US" dirty="0"/>
              <a:t> </a:t>
            </a:r>
            <a:r>
              <a:rPr lang="en-US" dirty="0">
                <a:solidFill>
                  <a:srgbClr val="BA94E9"/>
                </a:solidFill>
              </a:rPr>
              <a:t>Notification</a:t>
            </a:r>
          </a:p>
        </p:txBody>
      </p:sp>
      <p:sp>
        <p:nvSpPr>
          <p:cNvPr id="402" name="Google Shape;402;p24"/>
          <p:cNvSpPr txBox="1">
            <a:spLocks noGrp="1"/>
          </p:cNvSpPr>
          <p:nvPr>
            <p:ph type="title" idx="5"/>
          </p:nvPr>
        </p:nvSpPr>
        <p:spPr>
          <a:xfrm>
            <a:off x="56932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3" name="Google Shape;403;p24"/>
          <p:cNvSpPr txBox="1">
            <a:spLocks noGrp="1"/>
          </p:cNvSpPr>
          <p:nvPr>
            <p:ph type="title" idx="5"/>
          </p:nvPr>
        </p:nvSpPr>
        <p:spPr>
          <a:xfrm>
            <a:off x="95032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04" name="Google Shape;404;p24"/>
          <p:cNvSpPr txBox="1">
            <a:spLocks noGrp="1"/>
          </p:cNvSpPr>
          <p:nvPr>
            <p:ph type="title" idx="5"/>
          </p:nvPr>
        </p:nvSpPr>
        <p:spPr>
          <a:xfrm>
            <a:off x="18070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04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05" name="Google Shape;405;p24"/>
          <p:cNvSpPr txBox="1">
            <a:spLocks noGrp="1"/>
          </p:cNvSpPr>
          <p:nvPr>
            <p:ph type="title" idx="5"/>
          </p:nvPr>
        </p:nvSpPr>
        <p:spPr>
          <a:xfrm>
            <a:off x="56932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ACB74B-A5AB-793A-44BA-47654514862B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/>
              <a:t>Slide 2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429BCDD1-D261-7409-7880-DFE1A48B5725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March 2024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5C32D-E0DF-19AB-82E1-70516D4C66F9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14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2"/>
          <p:cNvSpPr txBox="1">
            <a:spLocks noGrp="1"/>
          </p:cNvSpPr>
          <p:nvPr>
            <p:ph type="title" idx="4294967295"/>
          </p:nvPr>
        </p:nvSpPr>
        <p:spPr>
          <a:xfrm>
            <a:off x="599333" y="105761"/>
            <a:ext cx="5889600" cy="60019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BA94E9"/>
                </a:solidFill>
              </a:rPr>
              <a:t>Notifying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Candidate</a:t>
            </a:r>
            <a:endParaRPr sz="3200" dirty="0">
              <a:solidFill>
                <a:schemeClr val="tx1"/>
              </a:solidFill>
            </a:endParaRPr>
          </a:p>
        </p:txBody>
      </p:sp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2"/>
          <p:cNvSpPr txBox="1">
            <a:spLocks noGrp="1"/>
          </p:cNvSpPr>
          <p:nvPr>
            <p:ph type="body" idx="4294967295"/>
          </p:nvPr>
        </p:nvSpPr>
        <p:spPr>
          <a:xfrm>
            <a:off x="1314875" y="5481909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dirty="0">
                <a:latin typeface="Roboto Mono" panose="00000009000000000000" pitchFamily="49" charset="0"/>
                <a:ea typeface="Roboto Mono" panose="00000009000000000000" pitchFamily="49" charset="0"/>
              </a:rPr>
              <a:t>Sends Emails to Candidates</a:t>
            </a:r>
            <a:endParaRPr dirty="0"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C59E077-94FF-77C8-27A5-34345250A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864" y="743443"/>
            <a:ext cx="7053298" cy="5052413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1B00DFA-378A-F426-0E0F-F8CF495E66DF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/>
              <a:t>Slide 20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14BBE15-CB9A-645D-4092-60D094115987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March 2024</a:t>
            </a:r>
            <a:endParaRPr lang="en-IN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AF8893E-F4D3-9D3B-D4FA-113DF042DB50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14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508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1"/>
          <p:cNvSpPr txBox="1">
            <a:spLocks noGrp="1"/>
          </p:cNvSpPr>
          <p:nvPr>
            <p:ph type="title"/>
          </p:nvPr>
        </p:nvSpPr>
        <p:spPr>
          <a:xfrm>
            <a:off x="4180145" y="1854756"/>
            <a:ext cx="6730800" cy="35778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rgbClr val="99B29C"/>
                </a:solidFill>
              </a:rPr>
              <a:t>Webpage</a:t>
            </a:r>
            <a:br>
              <a:rPr lang="en" sz="12000" dirty="0"/>
            </a:br>
            <a:r>
              <a:rPr lang="en" sz="12000" dirty="0">
                <a:solidFill>
                  <a:srgbClr val="EB8FD8"/>
                </a:solidFill>
              </a:rPr>
              <a:t>Interface</a:t>
            </a:r>
            <a:r>
              <a:rPr lang="en" sz="12000" dirty="0">
                <a:solidFill>
                  <a:schemeClr val="accent3"/>
                </a:solidFill>
              </a:rPr>
              <a:t> </a:t>
            </a:r>
            <a:endParaRPr sz="12000" dirty="0">
              <a:solidFill>
                <a:schemeClr val="accent3"/>
              </a:solidFill>
            </a:endParaRPr>
          </a:p>
        </p:txBody>
      </p:sp>
      <p:sp>
        <p:nvSpPr>
          <p:cNvPr id="459" name="Google Shape;459;p31"/>
          <p:cNvSpPr/>
          <p:nvPr/>
        </p:nvSpPr>
        <p:spPr>
          <a:xfrm>
            <a:off x="1755565" y="1472263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rgbClr val="EB8FD8"/>
                </a:solidFill>
                <a:latin typeface="Roboto Mono"/>
              </a:rPr>
              <a:t>0</a:t>
            </a:r>
            <a:r>
              <a:rPr lang="en-US" b="1" dirty="0">
                <a:solidFill>
                  <a:srgbClr val="EB8FD8"/>
                </a:solidFill>
                <a:latin typeface="Roboto Mono"/>
              </a:rPr>
              <a:t>7</a:t>
            </a:r>
            <a:endParaRPr b="1" i="0" dirty="0">
              <a:ln>
                <a:noFill/>
              </a:ln>
              <a:solidFill>
                <a:srgbClr val="EB8FD8"/>
              </a:solidFill>
              <a:latin typeface="Roboto Mon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7AAAC3-47D1-7653-87A5-D8DD3551F374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/>
              <a:t>Slide 21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5644716-2085-0C89-7C85-47C538E785BA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March 2024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A4E16D-7BB8-5FC5-A631-308EA67F62C3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14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2"/>
          <p:cNvSpPr txBox="1">
            <a:spLocks noGrp="1"/>
          </p:cNvSpPr>
          <p:nvPr>
            <p:ph type="title" idx="4294967295"/>
          </p:nvPr>
        </p:nvSpPr>
        <p:spPr>
          <a:xfrm>
            <a:off x="599333" y="105761"/>
            <a:ext cx="5889600" cy="60019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</a:rPr>
              <a:t>Webpage </a:t>
            </a:r>
            <a:r>
              <a:rPr lang="en-US" sz="3200">
                <a:solidFill>
                  <a:schemeClr val="tx1"/>
                </a:solidFill>
              </a:rPr>
              <a:t>HTML/CSS/React</a:t>
            </a:r>
            <a:endParaRPr sz="3200">
              <a:solidFill>
                <a:schemeClr val="tx1"/>
              </a:solidFill>
            </a:endParaRPr>
          </a:p>
        </p:txBody>
      </p:sp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2"/>
          <p:cNvSpPr txBox="1">
            <a:spLocks noGrp="1"/>
          </p:cNvSpPr>
          <p:nvPr>
            <p:ph type="body" idx="4294967295"/>
          </p:nvPr>
        </p:nvSpPr>
        <p:spPr>
          <a:xfrm>
            <a:off x="1314875" y="5481909"/>
            <a:ext cx="10577100" cy="911757"/>
          </a:xfrm>
          <a:prstGeom prst="rect">
            <a:avLst/>
          </a:prstGeom>
        </p:spPr>
        <p:txBody>
          <a:bodyPr spcFirstLastPara="1" wrap="square" lIns="121900" tIns="121900" rIns="121900" bIns="121900" numCol="2" anchor="t" anchorCtr="0">
            <a:noAutofit/>
          </a:bodyPr>
          <a:lstStyle/>
          <a:p>
            <a:pPr marL="285750" indent="-285750">
              <a:spcBef>
                <a:spcPts val="2100"/>
              </a:spcBef>
              <a:spcAft>
                <a:spcPts val="2100"/>
              </a:spcAft>
            </a:pPr>
            <a:r>
              <a:rPr lang="en-US" sz="1400" dirty="0"/>
              <a:t>User-friendly experience</a:t>
            </a:r>
          </a:p>
          <a:p>
            <a:pPr marL="285750" indent="-285750">
              <a:spcBef>
                <a:spcPts val="2100"/>
              </a:spcBef>
              <a:spcAft>
                <a:spcPts val="2100"/>
              </a:spcAft>
            </a:pPr>
            <a:r>
              <a:rPr lang="en-US" sz="1400" dirty="0"/>
              <a:t>Easy to update existing pages</a:t>
            </a:r>
            <a:endParaRPr sz="1400" dirty="0"/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F741D3E-4550-3E83-54B4-7EFAAD115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306" y="999219"/>
            <a:ext cx="5665136" cy="35977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5E527D-3525-F21D-4E3C-D6037DE4C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357" y="1882429"/>
            <a:ext cx="4294743" cy="1326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FF6A3-C99C-BC2C-3A9E-1FBB51B76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471" y="4804016"/>
            <a:ext cx="6632129" cy="4120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61AEC-4D7F-0D88-B92D-966319A7E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3144" y="5319554"/>
            <a:ext cx="9350597" cy="37867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83F7A-D886-DEA1-9AC0-37B81BFF1D67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/>
              <a:t>Slide 22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EB44DA4-FCED-79EB-E5A0-5A4277457B19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March 2024</a:t>
            </a:r>
            <a:endParaRPr lang="en-IN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4B423C4-2E43-4407-6A95-3FFD4AA78DCA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14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5676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2"/>
          <p:cNvSpPr txBox="1">
            <a:spLocks noGrp="1"/>
          </p:cNvSpPr>
          <p:nvPr>
            <p:ph type="title" idx="4294967295"/>
          </p:nvPr>
        </p:nvSpPr>
        <p:spPr>
          <a:xfrm>
            <a:off x="599333" y="105761"/>
            <a:ext cx="5889600" cy="60019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</a:rPr>
              <a:t>Webpage </a:t>
            </a:r>
            <a:r>
              <a:rPr lang="en-US" sz="3200">
                <a:solidFill>
                  <a:schemeClr val="tx1"/>
                </a:solidFill>
              </a:rPr>
              <a:t>HTML/CSS/React</a:t>
            </a:r>
            <a:endParaRPr sz="3200">
              <a:solidFill>
                <a:schemeClr val="tx1"/>
              </a:solidFill>
            </a:endParaRPr>
          </a:p>
        </p:txBody>
      </p:sp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2"/>
          <p:cNvSpPr txBox="1">
            <a:spLocks noGrp="1"/>
          </p:cNvSpPr>
          <p:nvPr>
            <p:ph type="body" idx="4294967295"/>
          </p:nvPr>
        </p:nvSpPr>
        <p:spPr>
          <a:xfrm>
            <a:off x="1314875" y="5481909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dirty="0"/>
              <a:t>Providing information about the company.</a:t>
            </a:r>
            <a:endParaRPr dirty="0"/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94526D4-2B27-4B95-3C66-518F78806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7" b="7174"/>
          <a:stretch/>
        </p:blipFill>
        <p:spPr>
          <a:xfrm>
            <a:off x="2410016" y="1009391"/>
            <a:ext cx="8202283" cy="43550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34692E-42E1-E711-26EB-3E06C4719E80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/>
              <a:t>Slide 23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38A30DB-E2BB-92C8-BF0E-E794496FE0DA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March 2024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E5F1B-7531-0AFC-B91F-53E23B8818AC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14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5693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2"/>
          <p:cNvSpPr txBox="1">
            <a:spLocks noGrp="1"/>
          </p:cNvSpPr>
          <p:nvPr>
            <p:ph type="title" idx="4294967295"/>
          </p:nvPr>
        </p:nvSpPr>
        <p:spPr>
          <a:xfrm>
            <a:off x="599333" y="105761"/>
            <a:ext cx="5889600" cy="60019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</a:rPr>
              <a:t>Webpage </a:t>
            </a:r>
            <a:r>
              <a:rPr lang="en-US" sz="3200">
                <a:solidFill>
                  <a:schemeClr val="tx1"/>
                </a:solidFill>
              </a:rPr>
              <a:t>HTML/CSS/React</a:t>
            </a:r>
            <a:endParaRPr sz="3200">
              <a:solidFill>
                <a:schemeClr val="tx1"/>
              </a:solidFill>
            </a:endParaRPr>
          </a:p>
        </p:txBody>
      </p:sp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2"/>
          <p:cNvSpPr txBox="1">
            <a:spLocks noGrp="1"/>
          </p:cNvSpPr>
          <p:nvPr>
            <p:ph type="body" idx="4294967295"/>
          </p:nvPr>
        </p:nvSpPr>
        <p:spPr>
          <a:xfrm>
            <a:off x="1314875" y="5481909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dirty="0"/>
              <a:t>Providing help in case of any issues.</a:t>
            </a:r>
            <a:endParaRPr dirty="0"/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FD46AA1-3BEA-29D3-30C0-B38A6BE3C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134" y="1060578"/>
            <a:ext cx="7560582" cy="421430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BF4DFF-249C-94B0-318D-8B0EDBABB536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/>
              <a:t>Slide 24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1AA137C-61CB-CF53-4AA2-38FF4DFCBA86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March 2024</a:t>
            </a:r>
            <a:endParaRPr lang="en-IN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96B6C6-4D5E-B2B5-F4E2-9132E47E8A88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14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4198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2"/>
          <p:cNvSpPr txBox="1">
            <a:spLocks noGrp="1"/>
          </p:cNvSpPr>
          <p:nvPr>
            <p:ph type="title" idx="4294967295"/>
          </p:nvPr>
        </p:nvSpPr>
        <p:spPr>
          <a:xfrm>
            <a:off x="599333" y="105761"/>
            <a:ext cx="5889600" cy="60019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</a:rPr>
              <a:t>Webpage </a:t>
            </a:r>
            <a:r>
              <a:rPr lang="en-US" sz="3200">
                <a:solidFill>
                  <a:schemeClr val="tx1"/>
                </a:solidFill>
              </a:rPr>
              <a:t>HTML/CSS/React</a:t>
            </a:r>
            <a:endParaRPr sz="3200">
              <a:solidFill>
                <a:schemeClr val="tx1"/>
              </a:solidFill>
            </a:endParaRPr>
          </a:p>
        </p:txBody>
      </p:sp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2"/>
          <p:cNvSpPr txBox="1">
            <a:spLocks noGrp="1"/>
          </p:cNvSpPr>
          <p:nvPr>
            <p:ph type="body" idx="4294967295"/>
          </p:nvPr>
        </p:nvSpPr>
        <p:spPr>
          <a:xfrm>
            <a:off x="1314875" y="5481909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dirty="0"/>
              <a:t>FAQ is preset so that the user has access to common problems-solution.</a:t>
            </a:r>
            <a:endParaRPr dirty="0"/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F6A6B10-2859-51C2-3CE7-F42C5531C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181" y="787902"/>
            <a:ext cx="8863743" cy="47979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222879-4CD9-C440-C0B4-AD6F89203F3F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/>
              <a:t>Slide 25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A824429A-BD21-51C7-C20F-755C4B8D1891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March 2024</a:t>
            </a:r>
            <a:endParaRPr lang="en-IN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DC7F3DB-6591-5204-C65C-E4E994512FEB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14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3276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1"/>
          <p:cNvSpPr txBox="1">
            <a:spLocks noGrp="1"/>
          </p:cNvSpPr>
          <p:nvPr>
            <p:ph type="title"/>
          </p:nvPr>
        </p:nvSpPr>
        <p:spPr>
          <a:xfrm>
            <a:off x="4159825" y="2017316"/>
            <a:ext cx="6730800" cy="35778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rgbClr val="EB8FD8"/>
                </a:solidFill>
              </a:rPr>
              <a:t>Interview</a:t>
            </a:r>
            <a:br>
              <a:rPr lang="en" sz="12000" dirty="0">
                <a:solidFill>
                  <a:schemeClr val="accent3"/>
                </a:solidFill>
              </a:rPr>
            </a:br>
            <a:r>
              <a:rPr lang="en" sz="12000" dirty="0">
                <a:solidFill>
                  <a:schemeClr val="accent3"/>
                </a:solidFill>
              </a:rPr>
              <a:t>Round</a:t>
            </a:r>
            <a:endParaRPr sz="12000" dirty="0">
              <a:solidFill>
                <a:schemeClr val="accent3"/>
              </a:solidFill>
            </a:endParaRPr>
          </a:p>
        </p:txBody>
      </p:sp>
      <p:sp>
        <p:nvSpPr>
          <p:cNvPr id="459" name="Google Shape;459;p31"/>
          <p:cNvSpPr/>
          <p:nvPr/>
        </p:nvSpPr>
        <p:spPr>
          <a:xfrm>
            <a:off x="1755565" y="1472263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rgbClr val="99B29C"/>
                </a:solidFill>
                <a:latin typeface="Roboto Mono"/>
              </a:rPr>
              <a:t>0</a:t>
            </a:r>
            <a:r>
              <a:rPr lang="en-US" b="1" dirty="0">
                <a:solidFill>
                  <a:srgbClr val="99B29C"/>
                </a:solidFill>
                <a:latin typeface="Roboto Mono"/>
              </a:rPr>
              <a:t>8</a:t>
            </a:r>
            <a:endParaRPr b="1" i="0" dirty="0">
              <a:ln>
                <a:noFill/>
              </a:ln>
              <a:solidFill>
                <a:srgbClr val="99B29C"/>
              </a:solidFill>
              <a:latin typeface="Roboto Mon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C6C807-1ACE-B81A-C2A0-ED7A1F838E6C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/>
              <a:t>Slide 26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8DC40D46-B69D-95A0-37B1-6D886D00E97D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March 2024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848C9-AD14-E298-BF5A-6FDB53392054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14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9419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2"/>
          <p:cNvSpPr txBox="1">
            <a:spLocks noGrp="1"/>
          </p:cNvSpPr>
          <p:nvPr>
            <p:ph type="title" idx="4294967295"/>
          </p:nvPr>
        </p:nvSpPr>
        <p:spPr>
          <a:xfrm>
            <a:off x="599333" y="105761"/>
            <a:ext cx="5889600" cy="60019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B9D4B4"/>
                </a:solidFill>
              </a:rPr>
              <a:t>Interview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Round</a:t>
            </a:r>
            <a:endParaRPr sz="3200" dirty="0">
              <a:solidFill>
                <a:schemeClr val="tx1"/>
              </a:solidFill>
            </a:endParaRPr>
          </a:p>
        </p:txBody>
      </p:sp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2"/>
          <p:cNvSpPr txBox="1">
            <a:spLocks noGrp="1"/>
          </p:cNvSpPr>
          <p:nvPr>
            <p:ph type="body" idx="4294967295"/>
          </p:nvPr>
        </p:nvSpPr>
        <p:spPr>
          <a:xfrm>
            <a:off x="1314875" y="5481909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dirty="0"/>
              <a:t>Login page for entering Interview round</a:t>
            </a:r>
            <a:endParaRPr dirty="0"/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45BDE85-E2ED-9C39-0DA8-E9DC67D1B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456" y="1060578"/>
            <a:ext cx="7708954" cy="421430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35154A-DB24-C3EB-B05B-F43820D702AD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/>
              <a:t>Slide 27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FE473A1-E0F0-CD0B-0F5C-0E40D3626AE4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March 2024</a:t>
            </a:r>
            <a:endParaRPr lang="en-IN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84AC2CA-77FA-7AD9-F5B5-4F8A302E22C5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14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031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2"/>
          <p:cNvSpPr txBox="1">
            <a:spLocks noGrp="1"/>
          </p:cNvSpPr>
          <p:nvPr>
            <p:ph type="title" idx="4294967295"/>
          </p:nvPr>
        </p:nvSpPr>
        <p:spPr>
          <a:xfrm>
            <a:off x="599333" y="105761"/>
            <a:ext cx="5889600" cy="60019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B9D4B4"/>
                </a:solidFill>
              </a:rPr>
              <a:t>Interview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Round</a:t>
            </a:r>
            <a:endParaRPr sz="3200" dirty="0">
              <a:solidFill>
                <a:schemeClr val="tx1"/>
              </a:solidFill>
            </a:endParaRPr>
          </a:p>
        </p:txBody>
      </p:sp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2"/>
          <p:cNvSpPr txBox="1">
            <a:spLocks noGrp="1"/>
          </p:cNvSpPr>
          <p:nvPr>
            <p:ph type="body" idx="4294967295"/>
          </p:nvPr>
        </p:nvSpPr>
        <p:spPr>
          <a:xfrm>
            <a:off x="1314875" y="5481909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dirty="0"/>
              <a:t>Initial page</a:t>
            </a:r>
            <a:endParaRPr dirty="0"/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BF6879D-82B7-C979-E099-9773D4A8A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331" y="991290"/>
            <a:ext cx="7707050" cy="43046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C859FF-295F-C626-E599-B855C4310A9E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/>
              <a:t>Slide 28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342C5D38-D60F-A850-D235-C5B4D8656D6A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March 2024</a:t>
            </a:r>
            <a:endParaRPr lang="en-IN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76ED03E-25A5-203E-5570-C80C43DCDD5F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14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6896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2"/>
          <p:cNvSpPr txBox="1">
            <a:spLocks noGrp="1"/>
          </p:cNvSpPr>
          <p:nvPr>
            <p:ph type="title" idx="4294967295"/>
          </p:nvPr>
        </p:nvSpPr>
        <p:spPr>
          <a:xfrm>
            <a:off x="599333" y="105761"/>
            <a:ext cx="5889600" cy="60019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B9D4B4"/>
                </a:solidFill>
              </a:rPr>
              <a:t>Interview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Round</a:t>
            </a:r>
            <a:endParaRPr sz="3200" dirty="0">
              <a:solidFill>
                <a:schemeClr val="tx1"/>
              </a:solidFill>
            </a:endParaRPr>
          </a:p>
        </p:txBody>
      </p:sp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2"/>
          <p:cNvSpPr txBox="1">
            <a:spLocks noGrp="1"/>
          </p:cNvSpPr>
          <p:nvPr>
            <p:ph type="body" idx="4294967295"/>
          </p:nvPr>
        </p:nvSpPr>
        <p:spPr>
          <a:xfrm>
            <a:off x="1314875" y="5481909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dirty="0"/>
              <a:t>Question rounds with a specified timer.</a:t>
            </a:r>
            <a:endParaRPr dirty="0"/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ED05585-A6A5-B024-39CD-1A8C1C9FBE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070" b="1090"/>
          <a:stretch/>
        </p:blipFill>
        <p:spPr>
          <a:xfrm>
            <a:off x="2430753" y="682381"/>
            <a:ext cx="3256468" cy="47062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40F8F-DED0-4F49-7A0B-66276F9D7A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8257" b="1090"/>
          <a:stretch/>
        </p:blipFill>
        <p:spPr>
          <a:xfrm>
            <a:off x="5792769" y="692839"/>
            <a:ext cx="3071040" cy="4706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9236F3-5168-17A8-DDBD-FEEE365F20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959"/>
          <a:stretch/>
        </p:blipFill>
        <p:spPr>
          <a:xfrm>
            <a:off x="8998686" y="661894"/>
            <a:ext cx="3071039" cy="47372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B522E4-0405-73B0-AAF5-3055AF700DA4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/>
              <a:t>Slide 29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3E869622-82CA-4CBB-BE7D-A9B4851AA0C1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March 2024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49886-D99C-328C-0BCF-B8FD950C0500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14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1403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4"/>
          <p:cNvSpPr txBox="1">
            <a:spLocks noGrp="1"/>
          </p:cNvSpPr>
          <p:nvPr>
            <p:ph type="title" idx="5"/>
          </p:nvPr>
        </p:nvSpPr>
        <p:spPr>
          <a:xfrm>
            <a:off x="95032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12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94" name="Google Shape;394;p24"/>
          <p:cNvSpPr txBox="1">
            <a:spLocks noGrp="1"/>
          </p:cNvSpPr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" sz="6000" dirty="0">
                <a:solidFill>
                  <a:schemeClr val="accent2"/>
                </a:solidFill>
              </a:rPr>
              <a:t>CONTENTS.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395" name="Google Shape;395;p24"/>
          <p:cNvSpPr txBox="1">
            <a:spLocks noGrp="1"/>
          </p:cNvSpPr>
          <p:nvPr>
            <p:ph type="body" idx="1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next</a:t>
            </a:r>
            <a:r>
              <a:rPr lang="en" dirty="0"/>
              <a:t>. </a:t>
            </a:r>
            <a:r>
              <a:rPr lang="en" dirty="0">
                <a:solidFill>
                  <a:srgbClr val="B9D4B4"/>
                </a:solidFill>
              </a:rPr>
              <a:t>Webpage</a:t>
            </a:r>
            <a:r>
              <a:rPr lang="en" dirty="0"/>
              <a:t> </a:t>
            </a:r>
            <a:r>
              <a:rPr lang="en" dirty="0">
                <a:solidFill>
                  <a:srgbClr val="EB8FD8"/>
                </a:solidFill>
              </a:rPr>
              <a:t>Interface</a:t>
            </a:r>
            <a:endParaRPr dirty="0">
              <a:solidFill>
                <a:srgbClr val="EB8FD8"/>
              </a:solidFill>
            </a:endParaRPr>
          </a:p>
        </p:txBody>
      </p:sp>
      <p:sp>
        <p:nvSpPr>
          <p:cNvPr id="396" name="Google Shape;396;p24"/>
          <p:cNvSpPr txBox="1">
            <a:spLocks noGrp="1"/>
          </p:cNvSpPr>
          <p:nvPr>
            <p:ph type="body" idx="2"/>
          </p:nvPr>
        </p:nvSpPr>
        <p:spPr>
          <a:xfrm>
            <a:off x="4309750" y="2437574"/>
            <a:ext cx="3403463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also</a:t>
            </a:r>
            <a:r>
              <a:rPr lang="en-US" dirty="0"/>
              <a:t>. </a:t>
            </a:r>
            <a:r>
              <a:rPr lang="en-US" dirty="0">
                <a:solidFill>
                  <a:srgbClr val="EB8FD8"/>
                </a:solidFill>
              </a:rPr>
              <a:t>Interview</a:t>
            </a:r>
            <a:r>
              <a:rPr lang="en-US" dirty="0"/>
              <a:t> </a:t>
            </a:r>
            <a:r>
              <a:rPr lang="en-US" dirty="0">
                <a:solidFill>
                  <a:srgbClr val="99B29C"/>
                </a:solidFill>
              </a:rPr>
              <a:t>Round</a:t>
            </a:r>
          </a:p>
        </p:txBody>
      </p:sp>
      <p:sp>
        <p:nvSpPr>
          <p:cNvPr id="397" name="Google Shape;397;p24"/>
          <p:cNvSpPr txBox="1">
            <a:spLocks noGrp="1"/>
          </p:cNvSpPr>
          <p:nvPr>
            <p:ph type="body" idx="3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this. </a:t>
            </a:r>
            <a:r>
              <a:rPr lang="en-US" dirty="0">
                <a:solidFill>
                  <a:srgbClr val="BA94E9"/>
                </a:solidFill>
              </a:rPr>
              <a:t>HR </a:t>
            </a:r>
            <a:r>
              <a:rPr lang="en-US" dirty="0">
                <a:solidFill>
                  <a:srgbClr val="EB8FD8"/>
                </a:solidFill>
              </a:rPr>
              <a:t>Interface</a:t>
            </a:r>
          </a:p>
        </p:txBody>
      </p:sp>
      <p:sp>
        <p:nvSpPr>
          <p:cNvPr id="398" name="Google Shape;398;p24"/>
          <p:cNvSpPr txBox="1">
            <a:spLocks noGrp="1"/>
          </p:cNvSpPr>
          <p:nvPr>
            <p:ph type="body" idx="4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also. </a:t>
            </a:r>
            <a:r>
              <a:rPr lang="en-US" dirty="0">
                <a:solidFill>
                  <a:schemeClr val="tx1"/>
                </a:solidFill>
              </a:rPr>
              <a:t>Future Scope</a:t>
            </a:r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5"/>
          </p:nvPr>
        </p:nvSpPr>
        <p:spPr>
          <a:xfrm>
            <a:off x="18070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07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00" name="Google Shape;400;p24"/>
          <p:cNvSpPr txBox="1">
            <a:spLocks noGrp="1"/>
          </p:cNvSpPr>
          <p:nvPr>
            <p:ph type="body" idx="9"/>
          </p:nvPr>
        </p:nvSpPr>
        <p:spPr>
          <a:xfrm>
            <a:off x="8299375" y="2437574"/>
            <a:ext cx="34018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this</a:t>
            </a:r>
            <a:r>
              <a:rPr lang="en-US" dirty="0"/>
              <a:t>. </a:t>
            </a:r>
            <a:r>
              <a:rPr lang="en-US" dirty="0">
                <a:solidFill>
                  <a:srgbClr val="EB8FD8"/>
                </a:solidFill>
              </a:rPr>
              <a:t>Server</a:t>
            </a:r>
            <a:r>
              <a:rPr lang="en-US" dirty="0"/>
              <a:t> </a:t>
            </a:r>
            <a:r>
              <a:rPr lang="en-US" dirty="0">
                <a:solidFill>
                  <a:srgbClr val="BA94E9"/>
                </a:solidFill>
              </a:rPr>
              <a:t>Deployment</a:t>
            </a:r>
          </a:p>
        </p:txBody>
      </p:sp>
      <p:sp>
        <p:nvSpPr>
          <p:cNvPr id="401" name="Google Shape;401;p24"/>
          <p:cNvSpPr txBox="1">
            <a:spLocks noGrp="1"/>
          </p:cNvSpPr>
          <p:nvPr>
            <p:ph type="body" idx="13"/>
          </p:nvPr>
        </p:nvSpPr>
        <p:spPr>
          <a:xfrm>
            <a:off x="8206596" y="4783425"/>
            <a:ext cx="3577087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last</a:t>
            </a:r>
            <a:r>
              <a:rPr lang="en-US" dirty="0"/>
              <a:t>. Challenges</a:t>
            </a:r>
          </a:p>
        </p:txBody>
      </p:sp>
      <p:sp>
        <p:nvSpPr>
          <p:cNvPr id="402" name="Google Shape;402;p24"/>
          <p:cNvSpPr txBox="1">
            <a:spLocks noGrp="1"/>
          </p:cNvSpPr>
          <p:nvPr>
            <p:ph type="title" idx="5"/>
          </p:nvPr>
        </p:nvSpPr>
        <p:spPr>
          <a:xfrm>
            <a:off x="56932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403" name="Google Shape;403;p24"/>
          <p:cNvSpPr txBox="1">
            <a:spLocks noGrp="1"/>
          </p:cNvSpPr>
          <p:nvPr>
            <p:ph type="title" idx="5"/>
          </p:nvPr>
        </p:nvSpPr>
        <p:spPr>
          <a:xfrm>
            <a:off x="95032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09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04" name="Google Shape;404;p24"/>
          <p:cNvSpPr txBox="1">
            <a:spLocks noGrp="1"/>
          </p:cNvSpPr>
          <p:nvPr>
            <p:ph type="title" idx="5"/>
          </p:nvPr>
        </p:nvSpPr>
        <p:spPr>
          <a:xfrm>
            <a:off x="18070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10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05" name="Google Shape;405;p24"/>
          <p:cNvSpPr txBox="1">
            <a:spLocks noGrp="1"/>
          </p:cNvSpPr>
          <p:nvPr>
            <p:ph type="title" idx="5"/>
          </p:nvPr>
        </p:nvSpPr>
        <p:spPr>
          <a:xfrm>
            <a:off x="56932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1F2B04-3F78-3F6C-2089-17D80CE8DEC7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/>
              <a:t>Slide 3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3F2F5138-DE7F-931F-2B05-F2256FD3ABA7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March 2024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F103FE-DE37-3DB0-3DDB-DEC3D647A467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14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8287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1"/>
          <p:cNvSpPr txBox="1">
            <a:spLocks noGrp="1"/>
          </p:cNvSpPr>
          <p:nvPr>
            <p:ph type="title"/>
          </p:nvPr>
        </p:nvSpPr>
        <p:spPr>
          <a:xfrm>
            <a:off x="3133130" y="2080827"/>
            <a:ext cx="8582212" cy="35778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rgbClr val="EB8FD8"/>
                </a:solidFill>
              </a:rPr>
              <a:t>Server</a:t>
            </a:r>
            <a:br>
              <a:rPr lang="en" sz="12000" dirty="0">
                <a:solidFill>
                  <a:schemeClr val="accent3"/>
                </a:solidFill>
              </a:rPr>
            </a:br>
            <a:r>
              <a:rPr lang="en" sz="12000" dirty="0">
                <a:solidFill>
                  <a:srgbClr val="BA94E9"/>
                </a:solidFill>
              </a:rPr>
              <a:t>Deployment</a:t>
            </a:r>
            <a:endParaRPr sz="12000" dirty="0">
              <a:solidFill>
                <a:srgbClr val="BA94E9"/>
              </a:solidFill>
            </a:endParaRPr>
          </a:p>
        </p:txBody>
      </p:sp>
      <p:sp>
        <p:nvSpPr>
          <p:cNvPr id="459" name="Google Shape;459;p31"/>
          <p:cNvSpPr/>
          <p:nvPr/>
        </p:nvSpPr>
        <p:spPr>
          <a:xfrm>
            <a:off x="1181824" y="1502147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rgbClr val="BA94E9"/>
                </a:solidFill>
                <a:latin typeface="Roboto Mono"/>
              </a:rPr>
              <a:t>0</a:t>
            </a:r>
            <a:r>
              <a:rPr lang="en-US" b="1" dirty="0">
                <a:solidFill>
                  <a:srgbClr val="BA94E9"/>
                </a:solidFill>
                <a:latin typeface="Roboto Mono"/>
              </a:rPr>
              <a:t>9</a:t>
            </a:r>
            <a:endParaRPr b="1" i="0" dirty="0">
              <a:ln>
                <a:noFill/>
              </a:ln>
              <a:solidFill>
                <a:srgbClr val="BA94E9"/>
              </a:solidFill>
              <a:latin typeface="Roboto Mon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40DA71-3857-3B1A-A9E7-0BCEA8D5C6F1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/>
              <a:t>Slide 30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5685ED21-75E8-79C2-EA99-3000F5A3EBA3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March 2024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77984-596A-9BDF-E66D-633BAA798A41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14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6016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2"/>
          <p:cNvSpPr txBox="1">
            <a:spLocks noGrp="1"/>
          </p:cNvSpPr>
          <p:nvPr>
            <p:ph type="title" idx="4294967295"/>
          </p:nvPr>
        </p:nvSpPr>
        <p:spPr>
          <a:xfrm>
            <a:off x="599333" y="105761"/>
            <a:ext cx="5889600" cy="60019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BA94E9"/>
                </a:solidFill>
              </a:rPr>
              <a:t>Server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Deployment</a:t>
            </a:r>
            <a:endParaRPr sz="3200" dirty="0">
              <a:solidFill>
                <a:schemeClr val="tx1"/>
              </a:solidFill>
            </a:endParaRPr>
          </a:p>
        </p:txBody>
      </p:sp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32"/>
          <p:cNvSpPr/>
          <p:nvPr/>
        </p:nvSpPr>
        <p:spPr>
          <a:xfrm>
            <a:off x="1137125" y="5337215"/>
            <a:ext cx="10932600" cy="121236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2"/>
          <p:cNvSpPr txBox="1">
            <a:spLocks noGrp="1"/>
          </p:cNvSpPr>
          <p:nvPr>
            <p:ph type="body" idx="4294967295"/>
          </p:nvPr>
        </p:nvSpPr>
        <p:spPr>
          <a:xfrm>
            <a:off x="1314875" y="5599271"/>
            <a:ext cx="10577100" cy="6591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dirty="0" err="1"/>
              <a:t>Vercel</a:t>
            </a:r>
            <a:r>
              <a:rPr lang="en-US" dirty="0"/>
              <a:t> – Front End Cloud</a:t>
            </a:r>
            <a:endParaRPr dirty="0"/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2" y="5396268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AECD354-FA01-602A-16A6-BEDD0903F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423" y="683254"/>
            <a:ext cx="7064835" cy="491601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352741-C828-6BC2-1638-C7C2E9E5D2C0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/>
              <a:t>Slide 31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6C235E4-F383-BFBF-1A0A-CF3350E7DF09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March 2024</a:t>
            </a:r>
            <a:endParaRPr lang="en-IN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5A29BAF-E7DF-43D5-88B8-603013FA4162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14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5930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1"/>
          <p:cNvSpPr txBox="1">
            <a:spLocks noGrp="1"/>
          </p:cNvSpPr>
          <p:nvPr>
            <p:ph type="title"/>
          </p:nvPr>
        </p:nvSpPr>
        <p:spPr>
          <a:xfrm>
            <a:off x="4225019" y="2039429"/>
            <a:ext cx="8582212" cy="35778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rgbClr val="BA94E9"/>
                </a:solidFill>
              </a:rPr>
              <a:t>HR</a:t>
            </a:r>
            <a:br>
              <a:rPr lang="en" sz="12000" dirty="0">
                <a:solidFill>
                  <a:schemeClr val="accent3"/>
                </a:solidFill>
              </a:rPr>
            </a:br>
            <a:r>
              <a:rPr lang="en" sz="12000" dirty="0">
                <a:solidFill>
                  <a:srgbClr val="EB8FD8"/>
                </a:solidFill>
              </a:rPr>
              <a:t>Interface</a:t>
            </a:r>
            <a:endParaRPr sz="12000" dirty="0">
              <a:solidFill>
                <a:srgbClr val="EB8FD8"/>
              </a:solidFill>
            </a:endParaRPr>
          </a:p>
        </p:txBody>
      </p:sp>
      <p:sp>
        <p:nvSpPr>
          <p:cNvPr id="459" name="Google Shape;459;p31"/>
          <p:cNvSpPr/>
          <p:nvPr/>
        </p:nvSpPr>
        <p:spPr>
          <a:xfrm>
            <a:off x="1695801" y="1555935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rgbClr val="EB8FD8"/>
                </a:solidFill>
                <a:latin typeface="Roboto Mono"/>
              </a:rPr>
              <a:t>10</a:t>
            </a:r>
            <a:endParaRPr b="1" i="0" dirty="0">
              <a:ln>
                <a:noFill/>
              </a:ln>
              <a:solidFill>
                <a:srgbClr val="EB8FD8"/>
              </a:solidFill>
              <a:latin typeface="Roboto Mon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CA53F5-CC01-63F4-4DED-D792CE0A8A9B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/>
              <a:t>Slide 32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107CDC48-F223-8A44-B265-5E59E3F2B303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March 2024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012BC4-363F-AA44-EE1F-0C3A0F27A134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14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6073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2"/>
          <p:cNvSpPr txBox="1">
            <a:spLocks noGrp="1"/>
          </p:cNvSpPr>
          <p:nvPr>
            <p:ph type="title" idx="4294967295"/>
          </p:nvPr>
        </p:nvSpPr>
        <p:spPr>
          <a:xfrm>
            <a:off x="599333" y="105761"/>
            <a:ext cx="5889600" cy="60019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1"/>
                </a:solidFill>
              </a:rPr>
              <a:t>HR </a:t>
            </a:r>
            <a:r>
              <a:rPr lang="en-US" sz="3200" dirty="0">
                <a:solidFill>
                  <a:schemeClr val="tx1"/>
                </a:solidFill>
              </a:rPr>
              <a:t>Interface</a:t>
            </a:r>
            <a:endParaRPr sz="3200" dirty="0">
              <a:solidFill>
                <a:schemeClr val="tx1"/>
              </a:solidFill>
            </a:endParaRPr>
          </a:p>
        </p:txBody>
      </p:sp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2"/>
          <p:cNvSpPr txBox="1">
            <a:spLocks noGrp="1"/>
          </p:cNvSpPr>
          <p:nvPr>
            <p:ph type="body" idx="4294967295"/>
          </p:nvPr>
        </p:nvSpPr>
        <p:spPr>
          <a:xfrm>
            <a:off x="1314875" y="5360894"/>
            <a:ext cx="10577100" cy="109541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dirty="0"/>
              <a:t>Here the HR can look at Candidate responses and score.</a:t>
            </a:r>
            <a:endParaRPr dirty="0"/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B9FE613-D765-D568-1E67-B21C3CD1E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125" y="1001894"/>
            <a:ext cx="10932600" cy="38648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3ACAB1-FDBB-8FD4-103A-C83D0CE880C3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/>
              <a:t>Slide 33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7F42994-6672-0990-4B58-BEE33FF02EA0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March 2024</a:t>
            </a:r>
            <a:endParaRPr lang="en-IN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26785B5-8287-27AB-5929-DB735673D9F3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14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7235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2"/>
          <p:cNvSpPr txBox="1">
            <a:spLocks noGrp="1"/>
          </p:cNvSpPr>
          <p:nvPr>
            <p:ph type="title" idx="4294967295"/>
          </p:nvPr>
        </p:nvSpPr>
        <p:spPr>
          <a:xfrm>
            <a:off x="599333" y="105761"/>
            <a:ext cx="5889600" cy="60019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1"/>
                </a:solidFill>
              </a:rPr>
              <a:t>HR </a:t>
            </a:r>
            <a:r>
              <a:rPr lang="en-US" sz="3200" dirty="0">
                <a:solidFill>
                  <a:schemeClr val="tx1"/>
                </a:solidFill>
              </a:rPr>
              <a:t>Interface</a:t>
            </a:r>
            <a:endParaRPr sz="3200" dirty="0">
              <a:solidFill>
                <a:schemeClr val="tx1"/>
              </a:solidFill>
            </a:endParaRPr>
          </a:p>
        </p:txBody>
      </p:sp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2"/>
          <p:cNvSpPr txBox="1">
            <a:spLocks noGrp="1"/>
          </p:cNvSpPr>
          <p:nvPr>
            <p:ph type="body" idx="4294967295"/>
          </p:nvPr>
        </p:nvSpPr>
        <p:spPr>
          <a:xfrm>
            <a:off x="1314875" y="5481909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dirty="0"/>
              <a:t>Further insights</a:t>
            </a:r>
            <a:endParaRPr dirty="0"/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C166466-371D-B173-9FF6-8A95988A3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209" y="641028"/>
            <a:ext cx="7515280" cy="509174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5F8F06-1BEB-AB92-5F78-055B0A960E74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/>
              <a:t>Slide 34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5DC5082-AEE5-20EC-011F-575EB3DCF2BC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March 2024</a:t>
            </a:r>
            <a:endParaRPr lang="en-IN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B38F105-AE8D-9A29-8AE9-783E5674F5CD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14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5116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2"/>
          <p:cNvSpPr txBox="1">
            <a:spLocks noGrp="1"/>
          </p:cNvSpPr>
          <p:nvPr>
            <p:ph type="title" idx="4294967295"/>
          </p:nvPr>
        </p:nvSpPr>
        <p:spPr>
          <a:xfrm>
            <a:off x="599333" y="105761"/>
            <a:ext cx="3333570" cy="38455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</a:rPr>
              <a:t>Demo Video</a:t>
            </a:r>
            <a:endParaRPr sz="200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CF8430-A70F-DA44-B0F6-92DE4B00D755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/>
              <a:t>Slide 35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544E4FFE-950B-F6FE-BA6A-0946019ED51E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11 March 2024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1E14C-F8E7-79CB-8EB1-6B362BB17E47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Team 14</a:t>
            </a:r>
            <a:endParaRPr lang="en-IN"/>
          </a:p>
        </p:txBody>
      </p:sp>
      <p:pic>
        <p:nvPicPr>
          <p:cNvPr id="5" name="Full_VideoDemo-Team_14">
            <a:hlinkClick r:id="" action="ppaction://media"/>
            <a:extLst>
              <a:ext uri="{FF2B5EF4-FFF2-40B4-BE49-F238E27FC236}">
                <a16:creationId xmlns:a16="http://schemas.microsoft.com/office/drawing/2014/main" id="{0831EDB4-9245-C2B7-12F0-4D186E22B6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5677" y="491613"/>
            <a:ext cx="9660645" cy="626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44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" name="Google Shape;806;p41"/>
          <p:cNvGrpSpPr/>
          <p:nvPr/>
        </p:nvGrpSpPr>
        <p:grpSpPr>
          <a:xfrm rot="10800000">
            <a:off x="1825630" y="553964"/>
            <a:ext cx="9413056" cy="5750073"/>
            <a:chOff x="2345366" y="140710"/>
            <a:chExt cx="6483441" cy="4437974"/>
          </a:xfrm>
        </p:grpSpPr>
        <p:sp>
          <p:nvSpPr>
            <p:cNvPr id="807" name="Google Shape;807;p41"/>
            <p:cNvSpPr/>
            <p:nvPr/>
          </p:nvSpPr>
          <p:spPr>
            <a:xfrm>
              <a:off x="2362377" y="163678"/>
              <a:ext cx="6449417" cy="4392004"/>
            </a:xfrm>
            <a:custGeom>
              <a:avLst/>
              <a:gdLst/>
              <a:ahLst/>
              <a:cxnLst/>
              <a:rect l="l" t="t" r="r" b="b"/>
              <a:pathLst>
                <a:path w="7889195" h="6142663" extrusionOk="0">
                  <a:moveTo>
                    <a:pt x="-761" y="5760719"/>
                  </a:moveTo>
                  <a:cubicBezTo>
                    <a:pt x="-761" y="5972461"/>
                    <a:pt x="170183" y="6142933"/>
                    <a:pt x="382397" y="6142933"/>
                  </a:cubicBezTo>
                  <a:lnTo>
                    <a:pt x="7505412" y="6142933"/>
                  </a:lnTo>
                  <a:cubicBezTo>
                    <a:pt x="7717828" y="6142933"/>
                    <a:pt x="7888435" y="5972461"/>
                    <a:pt x="7888435" y="5760719"/>
                  </a:cubicBezTo>
                  <a:lnTo>
                    <a:pt x="7888435" y="382415"/>
                  </a:lnTo>
                  <a:cubicBezTo>
                    <a:pt x="7888435" y="170673"/>
                    <a:pt x="7717828" y="269"/>
                    <a:pt x="7505412" y="269"/>
                  </a:cubicBezTo>
                  <a:lnTo>
                    <a:pt x="382397" y="269"/>
                  </a:lnTo>
                  <a:cubicBezTo>
                    <a:pt x="170251" y="269"/>
                    <a:pt x="-693" y="170471"/>
                    <a:pt x="-693" y="382145"/>
                  </a:cubicBezTo>
                  <a:lnTo>
                    <a:pt x="-693" y="5760449"/>
                  </a:lnTo>
                  <a:close/>
                </a:path>
              </a:pathLst>
            </a:custGeom>
            <a:solidFill>
              <a:srgbClr val="262626"/>
            </a:solidFill>
            <a:ln w="3810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77800" dist="1143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08" name="Google Shape;808;p41"/>
            <p:cNvGrpSpPr/>
            <p:nvPr/>
          </p:nvGrpSpPr>
          <p:grpSpPr>
            <a:xfrm>
              <a:off x="2345366" y="140710"/>
              <a:ext cx="6483441" cy="4437974"/>
              <a:chOff x="390725" y="192900"/>
              <a:chExt cx="9367780" cy="6412330"/>
            </a:xfrm>
          </p:grpSpPr>
          <p:sp>
            <p:nvSpPr>
              <p:cNvPr id="809" name="Google Shape;809;p41"/>
              <p:cNvSpPr/>
              <p:nvPr/>
            </p:nvSpPr>
            <p:spPr>
              <a:xfrm>
                <a:off x="433022" y="255001"/>
                <a:ext cx="9309250" cy="6342300"/>
              </a:xfrm>
              <a:custGeom>
                <a:avLst/>
                <a:gdLst/>
                <a:ahLst/>
                <a:cxnLst/>
                <a:rect l="l" t="t" r="r" b="b"/>
                <a:pathLst>
                  <a:path w="7889195" h="6142663" extrusionOk="0">
                    <a:moveTo>
                      <a:pt x="-761" y="5760719"/>
                    </a:moveTo>
                    <a:cubicBezTo>
                      <a:pt x="-761" y="5972461"/>
                      <a:pt x="170183" y="6142933"/>
                      <a:pt x="382397" y="6142933"/>
                    </a:cubicBezTo>
                    <a:lnTo>
                      <a:pt x="7505412" y="6142933"/>
                    </a:lnTo>
                    <a:cubicBezTo>
                      <a:pt x="7717828" y="6142933"/>
                      <a:pt x="7888435" y="5972461"/>
                      <a:pt x="7888435" y="5760719"/>
                    </a:cubicBezTo>
                    <a:lnTo>
                      <a:pt x="7888435" y="382415"/>
                    </a:lnTo>
                    <a:cubicBezTo>
                      <a:pt x="7888435" y="170673"/>
                      <a:pt x="7717828" y="269"/>
                      <a:pt x="7505412" y="269"/>
                    </a:cubicBezTo>
                    <a:lnTo>
                      <a:pt x="382397" y="269"/>
                    </a:lnTo>
                    <a:cubicBezTo>
                      <a:pt x="170251" y="269"/>
                      <a:pt x="-693" y="170471"/>
                      <a:pt x="-693" y="382145"/>
                    </a:cubicBezTo>
                    <a:lnTo>
                      <a:pt x="-693" y="5760449"/>
                    </a:lnTo>
                    <a:close/>
                  </a:path>
                </a:pathLst>
              </a:custGeom>
              <a:gradFill>
                <a:gsLst>
                  <a:gs pos="0">
                    <a:srgbClr val="4E4F51"/>
                  </a:gs>
                  <a:gs pos="15000">
                    <a:srgbClr val="4E4F51"/>
                  </a:gs>
                  <a:gs pos="97000">
                    <a:srgbClr val="000000"/>
                  </a:gs>
                  <a:gs pos="100000">
                    <a:srgbClr val="000000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10" name="Google Shape;810;p41"/>
              <p:cNvGrpSpPr/>
              <p:nvPr/>
            </p:nvGrpSpPr>
            <p:grpSpPr>
              <a:xfrm>
                <a:off x="9036100" y="3183177"/>
                <a:ext cx="492960" cy="492960"/>
                <a:chOff x="9132580" y="3159701"/>
                <a:chExt cx="371233" cy="371233"/>
              </a:xfrm>
            </p:grpSpPr>
            <p:sp>
              <p:nvSpPr>
                <p:cNvPr id="811" name="Google Shape;811;p41"/>
                <p:cNvSpPr/>
                <p:nvPr/>
              </p:nvSpPr>
              <p:spPr>
                <a:xfrm>
                  <a:off x="9132580" y="3159701"/>
                  <a:ext cx="371233" cy="371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679" h="358679" extrusionOk="0">
                      <a:moveTo>
                        <a:pt x="178613" y="269"/>
                      </a:moveTo>
                      <a:cubicBezTo>
                        <a:pt x="277673" y="269"/>
                        <a:pt x="357919" y="80562"/>
                        <a:pt x="357919" y="179608"/>
                      </a:cubicBezTo>
                      <a:cubicBezTo>
                        <a:pt x="357919" y="278655"/>
                        <a:pt x="277673" y="358948"/>
                        <a:pt x="178613" y="358948"/>
                      </a:cubicBezTo>
                      <a:cubicBezTo>
                        <a:pt x="79553" y="358948"/>
                        <a:pt x="-761" y="278655"/>
                        <a:pt x="-761" y="179608"/>
                      </a:cubicBezTo>
                      <a:cubicBezTo>
                        <a:pt x="-761" y="80562"/>
                        <a:pt x="79553" y="269"/>
                        <a:pt x="178613" y="269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p41"/>
                <p:cNvSpPr/>
                <p:nvPr/>
              </p:nvSpPr>
              <p:spPr>
                <a:xfrm>
                  <a:off x="9138858" y="3166118"/>
                  <a:ext cx="267486" cy="358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1" h="346069" extrusionOk="0">
                      <a:moveTo>
                        <a:pt x="172543" y="269"/>
                      </a:moveTo>
                      <a:cubicBezTo>
                        <a:pt x="76788" y="269"/>
                        <a:pt x="-761" y="77750"/>
                        <a:pt x="-761" y="173303"/>
                      </a:cubicBezTo>
                      <a:cubicBezTo>
                        <a:pt x="-761" y="268857"/>
                        <a:pt x="76788" y="346338"/>
                        <a:pt x="172543" y="346338"/>
                      </a:cubicBezTo>
                      <a:cubicBezTo>
                        <a:pt x="188728" y="346338"/>
                        <a:pt x="204912" y="343978"/>
                        <a:pt x="219747" y="339662"/>
                      </a:cubicBezTo>
                      <a:cubicBezTo>
                        <a:pt x="270997" y="207155"/>
                        <a:pt x="269648" y="108769"/>
                        <a:pt x="219747" y="6810"/>
                      </a:cubicBezTo>
                      <a:cubicBezTo>
                        <a:pt x="204238" y="2561"/>
                        <a:pt x="188728" y="269"/>
                        <a:pt x="172543" y="269"/>
                      </a:cubicBezTo>
                      <a:close/>
                    </a:path>
                  </a:pathLst>
                </a:custGeom>
                <a:solidFill>
                  <a:srgbClr val="07070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41"/>
                <p:cNvSpPr/>
                <p:nvPr/>
              </p:nvSpPr>
              <p:spPr>
                <a:xfrm>
                  <a:off x="9249765" y="3279048"/>
                  <a:ext cx="129816" cy="130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26" h="125898" extrusionOk="0">
                      <a:moveTo>
                        <a:pt x="-761" y="98857"/>
                      </a:moveTo>
                      <a:cubicBezTo>
                        <a:pt x="-761" y="113962"/>
                        <a:pt x="11377" y="126167"/>
                        <a:pt x="26213" y="126167"/>
                      </a:cubicBezTo>
                      <a:lnTo>
                        <a:pt x="97692" y="126167"/>
                      </a:lnTo>
                      <a:cubicBezTo>
                        <a:pt x="112527" y="126167"/>
                        <a:pt x="124666" y="113962"/>
                        <a:pt x="124666" y="98857"/>
                      </a:cubicBezTo>
                      <a:lnTo>
                        <a:pt x="124666" y="27579"/>
                      </a:lnTo>
                      <a:cubicBezTo>
                        <a:pt x="124666" y="12474"/>
                        <a:pt x="112527" y="269"/>
                        <a:pt x="97692" y="269"/>
                      </a:cubicBezTo>
                      <a:lnTo>
                        <a:pt x="26213" y="269"/>
                      </a:lnTo>
                      <a:cubicBezTo>
                        <a:pt x="11377" y="269"/>
                        <a:pt x="-761" y="12474"/>
                        <a:pt x="-761" y="27579"/>
                      </a:cubicBezTo>
                      <a:lnTo>
                        <a:pt x="-761" y="98857"/>
                      </a:lnTo>
                      <a:close/>
                      <a:moveTo>
                        <a:pt x="9354" y="96429"/>
                      </a:moveTo>
                      <a:lnTo>
                        <a:pt x="9354" y="30007"/>
                      </a:lnTo>
                      <a:cubicBezTo>
                        <a:pt x="9354" y="19352"/>
                        <a:pt x="18120" y="10721"/>
                        <a:pt x="28910" y="10721"/>
                      </a:cubicBezTo>
                      <a:lnTo>
                        <a:pt x="94995" y="10721"/>
                      </a:lnTo>
                      <a:cubicBezTo>
                        <a:pt x="105784" y="10721"/>
                        <a:pt x="114551" y="19352"/>
                        <a:pt x="114551" y="30007"/>
                      </a:cubicBezTo>
                      <a:lnTo>
                        <a:pt x="114551" y="96429"/>
                      </a:lnTo>
                      <a:cubicBezTo>
                        <a:pt x="114551" y="107083"/>
                        <a:pt x="105784" y="115580"/>
                        <a:pt x="94995" y="115580"/>
                      </a:cubicBezTo>
                      <a:lnTo>
                        <a:pt x="28910" y="115580"/>
                      </a:lnTo>
                      <a:cubicBezTo>
                        <a:pt x="18120" y="115580"/>
                        <a:pt x="9354" y="107083"/>
                        <a:pt x="9354" y="96429"/>
                      </a:cubicBezTo>
                      <a:close/>
                    </a:path>
                  </a:pathLst>
                </a:custGeom>
                <a:solidFill>
                  <a:srgbClr val="CCCED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14" name="Google Shape;814;p41"/>
              <p:cNvGrpSpPr/>
              <p:nvPr/>
            </p:nvGrpSpPr>
            <p:grpSpPr>
              <a:xfrm>
                <a:off x="390725" y="192900"/>
                <a:ext cx="9367780" cy="6412330"/>
                <a:chOff x="1194635" y="234866"/>
                <a:chExt cx="9244824" cy="6489556"/>
              </a:xfrm>
            </p:grpSpPr>
            <p:sp>
              <p:nvSpPr>
                <p:cNvPr id="815" name="Google Shape;815;p41"/>
                <p:cNvSpPr/>
                <p:nvPr/>
              </p:nvSpPr>
              <p:spPr>
                <a:xfrm>
                  <a:off x="1217565" y="240980"/>
                  <a:ext cx="9221894" cy="648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1894" h="6483314" extrusionOk="0">
                      <a:moveTo>
                        <a:pt x="0" y="6063936"/>
                      </a:moveTo>
                      <a:cubicBezTo>
                        <a:pt x="0" y="6296301"/>
                        <a:pt x="187014" y="6483315"/>
                        <a:pt x="419380" y="6483315"/>
                      </a:cubicBezTo>
                      <a:lnTo>
                        <a:pt x="8802005" y="6483315"/>
                      </a:lnTo>
                      <a:cubicBezTo>
                        <a:pt x="9034371" y="6483315"/>
                        <a:pt x="9221895" y="6296301"/>
                        <a:pt x="9221895" y="6063936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141"/>
                        <a:pt x="0" y="419634"/>
                      </a:cubicBezTo>
                      <a:lnTo>
                        <a:pt x="0" y="6063936"/>
                      </a:lnTo>
                      <a:lnTo>
                        <a:pt x="0" y="6063936"/>
                      </a:lnTo>
                      <a:lnTo>
                        <a:pt x="0" y="6063936"/>
                      </a:lnTo>
                      <a:close/>
                      <a:moveTo>
                        <a:pt x="16052" y="6040495"/>
                      </a:moveTo>
                      <a:lnTo>
                        <a:pt x="16052" y="432119"/>
                      </a:lnTo>
                      <a:cubicBezTo>
                        <a:pt x="16052" y="200772"/>
                        <a:pt x="202301" y="14523"/>
                        <a:pt x="433648" y="14523"/>
                      </a:cubicBezTo>
                      <a:lnTo>
                        <a:pt x="8782642" y="14523"/>
                      </a:lnTo>
                      <a:cubicBezTo>
                        <a:pt x="9014244" y="14650"/>
                        <a:pt x="9200365" y="200772"/>
                        <a:pt x="9200365" y="432119"/>
                      </a:cubicBezTo>
                      <a:lnTo>
                        <a:pt x="9200365" y="6051196"/>
                      </a:lnTo>
                      <a:cubicBezTo>
                        <a:pt x="9200365" y="6282543"/>
                        <a:pt x="9014244" y="6468792"/>
                        <a:pt x="8782642" y="6468792"/>
                      </a:cubicBezTo>
                      <a:lnTo>
                        <a:pt x="433648" y="6457964"/>
                      </a:lnTo>
                      <a:cubicBezTo>
                        <a:pt x="202556" y="6457964"/>
                        <a:pt x="16306" y="6271714"/>
                        <a:pt x="16306" y="6040368"/>
                      </a:cubicBezTo>
                      <a:lnTo>
                        <a:pt x="16052" y="6040368"/>
                      </a:lnTo>
                      <a:close/>
                    </a:path>
                  </a:pathLst>
                </a:custGeom>
                <a:solidFill>
                  <a:srgbClr val="DCDDE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41"/>
                <p:cNvSpPr/>
                <p:nvPr/>
              </p:nvSpPr>
              <p:spPr>
                <a:xfrm>
                  <a:off x="2119512" y="237923"/>
                  <a:ext cx="97838" cy="15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38" h="15287" extrusionOk="0">
                      <a:moveTo>
                        <a:pt x="0" y="0"/>
                      </a:moveTo>
                      <a:lnTo>
                        <a:pt x="0" y="15287"/>
                      </a:lnTo>
                      <a:lnTo>
                        <a:pt x="97838" y="15287"/>
                      </a:lnTo>
                      <a:lnTo>
                        <a:pt x="97838" y="8790"/>
                      </a:lnTo>
                      <a:cubicBezTo>
                        <a:pt x="97838" y="4204"/>
                        <a:pt x="92615" y="0"/>
                        <a:pt x="84207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" name="Google Shape;817;p41"/>
                <p:cNvSpPr/>
                <p:nvPr/>
              </p:nvSpPr>
              <p:spPr>
                <a:xfrm>
                  <a:off x="2510865" y="234866"/>
                  <a:ext cx="203320" cy="18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320" h="18344" extrusionOk="0">
                      <a:moveTo>
                        <a:pt x="0" y="7261"/>
                      </a:moveTo>
                      <a:lnTo>
                        <a:pt x="0" y="18345"/>
                      </a:lnTo>
                      <a:lnTo>
                        <a:pt x="203320" y="18345"/>
                      </a:lnTo>
                      <a:lnTo>
                        <a:pt x="203320" y="10701"/>
                      </a:lnTo>
                      <a:cubicBezTo>
                        <a:pt x="187906" y="9045"/>
                        <a:pt x="124591" y="0"/>
                        <a:pt x="107648" y="0"/>
                      </a:cubicBezTo>
                      <a:lnTo>
                        <a:pt x="3567" y="0"/>
                      </a:lnTo>
                      <a:cubicBezTo>
                        <a:pt x="1401" y="0"/>
                        <a:pt x="0" y="3312"/>
                        <a:pt x="0" y="7261"/>
                      </a:cubicBezTo>
                      <a:lnTo>
                        <a:pt x="0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41"/>
                <p:cNvSpPr/>
                <p:nvPr/>
              </p:nvSpPr>
              <p:spPr>
                <a:xfrm>
                  <a:off x="2831897" y="234866"/>
                  <a:ext cx="201791" cy="18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91" h="18344" extrusionOk="0">
                      <a:moveTo>
                        <a:pt x="201791" y="7261"/>
                      </a:moveTo>
                      <a:lnTo>
                        <a:pt x="201791" y="18345"/>
                      </a:lnTo>
                      <a:lnTo>
                        <a:pt x="0" y="18345"/>
                      </a:lnTo>
                      <a:lnTo>
                        <a:pt x="0" y="10701"/>
                      </a:lnTo>
                      <a:cubicBezTo>
                        <a:pt x="15415" y="9045"/>
                        <a:pt x="78220" y="0"/>
                        <a:pt x="94908" y="0"/>
                      </a:cubicBezTo>
                      <a:lnTo>
                        <a:pt x="198224" y="0"/>
                      </a:lnTo>
                      <a:cubicBezTo>
                        <a:pt x="200390" y="0"/>
                        <a:pt x="201791" y="3312"/>
                        <a:pt x="201791" y="7261"/>
                      </a:cubicBezTo>
                      <a:lnTo>
                        <a:pt x="201791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41"/>
                <p:cNvSpPr/>
                <p:nvPr/>
              </p:nvSpPr>
              <p:spPr>
                <a:xfrm>
                  <a:off x="2510865" y="245567"/>
                  <a:ext cx="203320" cy="7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320" h="7643" extrusionOk="0">
                      <a:moveTo>
                        <a:pt x="0" y="0"/>
                      </a:moveTo>
                      <a:lnTo>
                        <a:pt x="203320" y="0"/>
                      </a:lnTo>
                      <a:lnTo>
                        <a:pt x="203320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3A3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41"/>
                <p:cNvSpPr/>
                <p:nvPr/>
              </p:nvSpPr>
              <p:spPr>
                <a:xfrm>
                  <a:off x="2831897" y="245567"/>
                  <a:ext cx="201791" cy="7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91" h="7643" extrusionOk="0">
                      <a:moveTo>
                        <a:pt x="0" y="0"/>
                      </a:moveTo>
                      <a:lnTo>
                        <a:pt x="201791" y="0"/>
                      </a:lnTo>
                      <a:lnTo>
                        <a:pt x="201791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4444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41"/>
                <p:cNvSpPr/>
                <p:nvPr/>
              </p:nvSpPr>
              <p:spPr>
                <a:xfrm>
                  <a:off x="2119512" y="245567"/>
                  <a:ext cx="97838" cy="7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38" h="7643" extrusionOk="0">
                      <a:moveTo>
                        <a:pt x="0" y="0"/>
                      </a:moveTo>
                      <a:lnTo>
                        <a:pt x="97838" y="0"/>
                      </a:lnTo>
                      <a:lnTo>
                        <a:pt x="97838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41"/>
                <p:cNvSpPr/>
                <p:nvPr/>
              </p:nvSpPr>
              <p:spPr>
                <a:xfrm>
                  <a:off x="1217565" y="251681"/>
                  <a:ext cx="9221894" cy="6472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1894" h="6472613" extrusionOk="0">
                      <a:moveTo>
                        <a:pt x="0" y="6053234"/>
                      </a:moveTo>
                      <a:cubicBezTo>
                        <a:pt x="0" y="6285600"/>
                        <a:pt x="187014" y="6472614"/>
                        <a:pt x="419380" y="6472614"/>
                      </a:cubicBezTo>
                      <a:lnTo>
                        <a:pt x="8802005" y="6472614"/>
                      </a:lnTo>
                      <a:cubicBezTo>
                        <a:pt x="9034371" y="6472614"/>
                        <a:pt x="9221895" y="6285600"/>
                        <a:pt x="9221895" y="6053234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634"/>
                      </a:cubicBezTo>
                      <a:lnTo>
                        <a:pt x="0" y="6053234"/>
                      </a:lnTo>
                      <a:lnTo>
                        <a:pt x="0" y="6053234"/>
                      </a:lnTo>
                      <a:lnTo>
                        <a:pt x="0" y="6053234"/>
                      </a:lnTo>
                      <a:close/>
                      <a:moveTo>
                        <a:pt x="16052" y="6040622"/>
                      </a:moveTo>
                      <a:lnTo>
                        <a:pt x="16052" y="432246"/>
                      </a:lnTo>
                      <a:cubicBezTo>
                        <a:pt x="16052" y="200900"/>
                        <a:pt x="202301" y="14650"/>
                        <a:pt x="433648" y="14650"/>
                      </a:cubicBezTo>
                      <a:lnTo>
                        <a:pt x="8782642" y="14650"/>
                      </a:lnTo>
                      <a:cubicBezTo>
                        <a:pt x="9014244" y="14650"/>
                        <a:pt x="9200365" y="200900"/>
                        <a:pt x="9200365" y="432246"/>
                      </a:cubicBezTo>
                      <a:lnTo>
                        <a:pt x="9200365" y="6040622"/>
                      </a:lnTo>
                      <a:cubicBezTo>
                        <a:pt x="9200365" y="6271969"/>
                        <a:pt x="9014244" y="6458218"/>
                        <a:pt x="8782642" y="6458218"/>
                      </a:cubicBezTo>
                      <a:lnTo>
                        <a:pt x="433648" y="6458218"/>
                      </a:lnTo>
                      <a:cubicBezTo>
                        <a:pt x="202556" y="6458218"/>
                        <a:pt x="16306" y="6271969"/>
                        <a:pt x="16306" y="6040622"/>
                      </a:cubicBezTo>
                      <a:lnTo>
                        <a:pt x="16052" y="6040622"/>
                      </a:lnTo>
                      <a:close/>
                    </a:path>
                  </a:pathLst>
                </a:custGeom>
                <a:solidFill>
                  <a:srgbClr val="989A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41"/>
                <p:cNvSpPr/>
                <p:nvPr/>
              </p:nvSpPr>
              <p:spPr>
                <a:xfrm>
                  <a:off x="1232853" y="266969"/>
                  <a:ext cx="9184950" cy="644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4950" h="6442039" extrusionOk="0">
                      <a:moveTo>
                        <a:pt x="0" y="6024571"/>
                      </a:moveTo>
                      <a:cubicBezTo>
                        <a:pt x="0" y="6255917"/>
                        <a:pt x="186249" y="6442040"/>
                        <a:pt x="417596" y="6442040"/>
                      </a:cubicBezTo>
                      <a:lnTo>
                        <a:pt x="8767227" y="6442040"/>
                      </a:lnTo>
                      <a:cubicBezTo>
                        <a:pt x="8998829" y="6442040"/>
                        <a:pt x="9184951" y="6255917"/>
                        <a:pt x="9184951" y="6024571"/>
                      </a:cubicBezTo>
                      <a:lnTo>
                        <a:pt x="9184951" y="417469"/>
                      </a:lnTo>
                      <a:cubicBezTo>
                        <a:pt x="9184951" y="186122"/>
                        <a:pt x="8998829" y="0"/>
                        <a:pt x="8767227" y="0"/>
                      </a:cubicBezTo>
                      <a:lnTo>
                        <a:pt x="417596" y="0"/>
                      </a:lnTo>
                      <a:cubicBezTo>
                        <a:pt x="186504" y="0"/>
                        <a:pt x="255" y="186122"/>
                        <a:pt x="255" y="417469"/>
                      </a:cubicBezTo>
                      <a:lnTo>
                        <a:pt x="255" y="6024571"/>
                      </a:lnTo>
                      <a:lnTo>
                        <a:pt x="0" y="6024571"/>
                      </a:lnTo>
                      <a:lnTo>
                        <a:pt x="0" y="6024571"/>
                      </a:lnTo>
                      <a:close/>
                      <a:moveTo>
                        <a:pt x="28791" y="6016672"/>
                      </a:moveTo>
                      <a:lnTo>
                        <a:pt x="28791" y="425495"/>
                      </a:lnTo>
                      <a:cubicBezTo>
                        <a:pt x="28791" y="205358"/>
                        <a:pt x="205995" y="28154"/>
                        <a:pt x="426132" y="28154"/>
                      </a:cubicBezTo>
                      <a:lnTo>
                        <a:pt x="8743659" y="28154"/>
                      </a:lnTo>
                      <a:cubicBezTo>
                        <a:pt x="8964051" y="28154"/>
                        <a:pt x="9141127" y="205358"/>
                        <a:pt x="9141127" y="425495"/>
                      </a:cubicBezTo>
                      <a:lnTo>
                        <a:pt x="9141127" y="6016672"/>
                      </a:lnTo>
                      <a:cubicBezTo>
                        <a:pt x="9141127" y="6236808"/>
                        <a:pt x="8964051" y="6414013"/>
                        <a:pt x="8743659" y="6414013"/>
                      </a:cubicBezTo>
                      <a:lnTo>
                        <a:pt x="426132" y="6414013"/>
                      </a:lnTo>
                      <a:cubicBezTo>
                        <a:pt x="205741" y="6414013"/>
                        <a:pt x="28409" y="6236808"/>
                        <a:pt x="28409" y="6016672"/>
                      </a:cubicBezTo>
                      <a:lnTo>
                        <a:pt x="28791" y="6016672"/>
                      </a:lnTo>
                      <a:close/>
                    </a:path>
                  </a:pathLst>
                </a:custGeom>
                <a:solidFill>
                  <a:srgbClr val="EAEAE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41"/>
                <p:cNvSpPr/>
                <p:nvPr/>
              </p:nvSpPr>
              <p:spPr>
                <a:xfrm>
                  <a:off x="1261898" y="294486"/>
                  <a:ext cx="8971056" cy="638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1056" h="6387005" extrusionOk="0">
                      <a:moveTo>
                        <a:pt x="255" y="5989665"/>
                      </a:moveTo>
                      <a:cubicBezTo>
                        <a:pt x="255" y="6209801"/>
                        <a:pt x="177459" y="6387006"/>
                        <a:pt x="397595" y="6387006"/>
                      </a:cubicBezTo>
                      <a:lnTo>
                        <a:pt x="8714232" y="6387006"/>
                      </a:lnTo>
                      <a:cubicBezTo>
                        <a:pt x="8811433" y="6387006"/>
                        <a:pt x="8900990" y="6351972"/>
                        <a:pt x="8970292" y="6293881"/>
                      </a:cubicBezTo>
                      <a:cubicBezTo>
                        <a:pt x="8902392" y="6348023"/>
                        <a:pt x="8815637" y="6380381"/>
                        <a:pt x="8721875" y="6380381"/>
                      </a:cubicBezTo>
                      <a:lnTo>
                        <a:pt x="401035" y="6380254"/>
                      </a:lnTo>
                      <a:cubicBezTo>
                        <a:pt x="180899" y="6380254"/>
                        <a:pt x="3567" y="6203431"/>
                        <a:pt x="3567" y="5983677"/>
                      </a:cubicBezTo>
                      <a:lnTo>
                        <a:pt x="3567" y="403073"/>
                      </a:lnTo>
                      <a:cubicBezTo>
                        <a:pt x="3567" y="183319"/>
                        <a:pt x="180899" y="6497"/>
                        <a:pt x="401162" y="6497"/>
                      </a:cubicBezTo>
                      <a:lnTo>
                        <a:pt x="8722002" y="6497"/>
                      </a:lnTo>
                      <a:cubicBezTo>
                        <a:pt x="8816401" y="6497"/>
                        <a:pt x="8902519" y="38982"/>
                        <a:pt x="8971057" y="93507"/>
                      </a:cubicBezTo>
                      <a:cubicBezTo>
                        <a:pt x="8901755" y="35161"/>
                        <a:pt x="8812197" y="0"/>
                        <a:pt x="8714232" y="0"/>
                      </a:cubicBezTo>
                      <a:lnTo>
                        <a:pt x="397595" y="0"/>
                      </a:lnTo>
                      <a:cubicBezTo>
                        <a:pt x="177205" y="0"/>
                        <a:pt x="0" y="177205"/>
                        <a:pt x="0" y="397341"/>
                      </a:cubicBezTo>
                      <a:lnTo>
                        <a:pt x="0" y="5989665"/>
                      </a:lnTo>
                      <a:lnTo>
                        <a:pt x="255" y="5989665"/>
                      </a:lnTo>
                      <a:lnTo>
                        <a:pt x="255" y="5989665"/>
                      </a:lnTo>
                      <a:close/>
                    </a:path>
                  </a:pathLst>
                </a:custGeom>
                <a:solidFill>
                  <a:srgbClr val="000000">
                    <a:alpha val="235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" name="Google Shape;825;p41"/>
                <p:cNvSpPr/>
                <p:nvPr/>
              </p:nvSpPr>
              <p:spPr>
                <a:xfrm>
                  <a:off x="1266484" y="294484"/>
                  <a:ext cx="9114629" cy="6380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4629" h="6380892" extrusionOk="0">
                      <a:moveTo>
                        <a:pt x="0" y="5984316"/>
                      </a:moveTo>
                      <a:cubicBezTo>
                        <a:pt x="0" y="6204070"/>
                        <a:pt x="177332" y="6380892"/>
                        <a:pt x="397468" y="6380892"/>
                      </a:cubicBezTo>
                      <a:lnTo>
                        <a:pt x="8717289" y="6380892"/>
                      </a:lnTo>
                      <a:cubicBezTo>
                        <a:pt x="8937679" y="6380892"/>
                        <a:pt x="9114629" y="6204070"/>
                        <a:pt x="9114629" y="5984316"/>
                      </a:cubicBezTo>
                      <a:lnTo>
                        <a:pt x="9114629" y="396578"/>
                      </a:lnTo>
                      <a:cubicBezTo>
                        <a:pt x="9114629" y="176824"/>
                        <a:pt x="8937679" y="2"/>
                        <a:pt x="8717289" y="2"/>
                      </a:cubicBezTo>
                      <a:lnTo>
                        <a:pt x="397468" y="2"/>
                      </a:lnTo>
                      <a:cubicBezTo>
                        <a:pt x="177459" y="-635"/>
                        <a:pt x="127" y="163575"/>
                        <a:pt x="127" y="383202"/>
                      </a:cubicBezTo>
                      <a:lnTo>
                        <a:pt x="127" y="5983679"/>
                      </a:lnTo>
                      <a:lnTo>
                        <a:pt x="0" y="5984316"/>
                      </a:lnTo>
                      <a:lnTo>
                        <a:pt x="0" y="5984316"/>
                      </a:lnTo>
                      <a:close/>
                      <a:moveTo>
                        <a:pt x="8663" y="5979475"/>
                      </a:moveTo>
                      <a:lnTo>
                        <a:pt x="8663" y="389826"/>
                      </a:lnTo>
                      <a:cubicBezTo>
                        <a:pt x="8663" y="170582"/>
                        <a:pt x="185740" y="6626"/>
                        <a:pt x="405494" y="6626"/>
                      </a:cubicBezTo>
                      <a:lnTo>
                        <a:pt x="8712066" y="6626"/>
                      </a:lnTo>
                      <a:cubicBezTo>
                        <a:pt x="8931692" y="6626"/>
                        <a:pt x="9108770" y="183066"/>
                        <a:pt x="9108770" y="402311"/>
                      </a:cubicBezTo>
                      <a:lnTo>
                        <a:pt x="9108770" y="5979348"/>
                      </a:lnTo>
                      <a:cubicBezTo>
                        <a:pt x="9108770" y="6198592"/>
                        <a:pt x="8931820" y="6375032"/>
                        <a:pt x="8712066" y="6375032"/>
                      </a:cubicBezTo>
                      <a:lnTo>
                        <a:pt x="405494" y="6375032"/>
                      </a:lnTo>
                      <a:cubicBezTo>
                        <a:pt x="185995" y="6375032"/>
                        <a:pt x="8918" y="6198465"/>
                        <a:pt x="8918" y="5979348"/>
                      </a:cubicBezTo>
                      <a:lnTo>
                        <a:pt x="8663" y="5979475"/>
                      </a:lnTo>
                      <a:close/>
                    </a:path>
                  </a:pathLst>
                </a:custGeom>
                <a:solidFill>
                  <a:srgbClr val="A6A7A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41"/>
                <p:cNvSpPr/>
                <p:nvPr/>
              </p:nvSpPr>
              <p:spPr>
                <a:xfrm>
                  <a:off x="1217565" y="6135737"/>
                  <a:ext cx="434157" cy="588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157" h="588685" extrusionOk="0">
                      <a:moveTo>
                        <a:pt x="127" y="169561"/>
                      </a:moveTo>
                      <a:cubicBezTo>
                        <a:pt x="127" y="401799"/>
                        <a:pt x="187269" y="588686"/>
                        <a:pt x="419889" y="588686"/>
                      </a:cubicBezTo>
                      <a:lnTo>
                        <a:pt x="434157" y="574163"/>
                      </a:lnTo>
                      <a:cubicBezTo>
                        <a:pt x="202556" y="574163"/>
                        <a:pt x="16052" y="388041"/>
                        <a:pt x="16052" y="156949"/>
                      </a:cubicBezTo>
                      <a:lnTo>
                        <a:pt x="16052" y="0"/>
                      </a:lnTo>
                      <a:lnTo>
                        <a:pt x="0" y="0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" name="Google Shape;827;p41"/>
                <p:cNvSpPr/>
                <p:nvPr/>
              </p:nvSpPr>
              <p:spPr>
                <a:xfrm>
                  <a:off x="1217565" y="251681"/>
                  <a:ext cx="843855" cy="3364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855" h="3364719" extrusionOk="0">
                      <a:moveTo>
                        <a:pt x="16052" y="432374"/>
                      </a:moveTo>
                      <a:cubicBezTo>
                        <a:pt x="16052" y="201027"/>
                        <a:pt x="202301" y="14778"/>
                        <a:pt x="433648" y="14778"/>
                      </a:cubicBezTo>
                      <a:lnTo>
                        <a:pt x="843855" y="14778"/>
                      </a:lnTo>
                      <a:lnTo>
                        <a:pt x="843855" y="0"/>
                      </a:ln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762"/>
                      </a:cubicBezTo>
                      <a:lnTo>
                        <a:pt x="0" y="3364720"/>
                      </a:lnTo>
                      <a:lnTo>
                        <a:pt x="16052" y="3364720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close/>
                    </a:path>
                  </a:pathLst>
                </a:custGeom>
                <a:solidFill>
                  <a:srgbClr val="5D5E6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8" name="Google Shape;828;p41"/>
                <p:cNvSpPr/>
                <p:nvPr/>
              </p:nvSpPr>
              <p:spPr>
                <a:xfrm>
                  <a:off x="9999061" y="251681"/>
                  <a:ext cx="438743" cy="432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743" h="432628" extrusionOk="0">
                      <a:moveTo>
                        <a:pt x="0" y="14650"/>
                      </a:moveTo>
                      <a:cubicBezTo>
                        <a:pt x="231601" y="14650"/>
                        <a:pt x="417723" y="201027"/>
                        <a:pt x="417723" y="432629"/>
                      </a:cubicBezTo>
                      <a:lnTo>
                        <a:pt x="438744" y="419889"/>
                      </a:lnTo>
                      <a:cubicBezTo>
                        <a:pt x="438744" y="187269"/>
                        <a:pt x="251857" y="0"/>
                        <a:pt x="19618" y="0"/>
                      </a:cubicBezTo>
                      <a:lnTo>
                        <a:pt x="0" y="14650"/>
                      </a:lnTo>
                      <a:lnTo>
                        <a:pt x="0" y="14650"/>
                      </a:lnTo>
                      <a:lnTo>
                        <a:pt x="0" y="14650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9" name="Google Shape;829;p41"/>
                <p:cNvSpPr/>
                <p:nvPr/>
              </p:nvSpPr>
              <p:spPr>
                <a:xfrm>
                  <a:off x="10000589" y="6291667"/>
                  <a:ext cx="438743" cy="432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743" h="432628" extrusionOk="0">
                      <a:moveTo>
                        <a:pt x="18854" y="432629"/>
                      </a:moveTo>
                      <a:cubicBezTo>
                        <a:pt x="251221" y="432629"/>
                        <a:pt x="438744" y="245360"/>
                        <a:pt x="438744" y="12612"/>
                      </a:cubicBezTo>
                      <a:lnTo>
                        <a:pt x="417087" y="0"/>
                      </a:lnTo>
                      <a:cubicBezTo>
                        <a:pt x="417087" y="231601"/>
                        <a:pt x="230965" y="418106"/>
                        <a:pt x="0" y="418106"/>
                      </a:cubicBezTo>
                      <a:lnTo>
                        <a:pt x="18854" y="432629"/>
                      </a:lnTo>
                      <a:lnTo>
                        <a:pt x="18854" y="432629"/>
                      </a:lnTo>
                      <a:lnTo>
                        <a:pt x="18854" y="432629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41"/>
                <p:cNvSpPr/>
                <p:nvPr/>
              </p:nvSpPr>
              <p:spPr>
                <a:xfrm>
                  <a:off x="1194635" y="927377"/>
                  <a:ext cx="19873" cy="337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73" h="337847" extrusionOk="0">
                      <a:moveTo>
                        <a:pt x="0" y="328930"/>
                      </a:moveTo>
                      <a:lnTo>
                        <a:pt x="0" y="8918"/>
                      </a:lnTo>
                      <a:cubicBezTo>
                        <a:pt x="0" y="3949"/>
                        <a:pt x="4331" y="0"/>
                        <a:pt x="9555" y="0"/>
                      </a:cubicBezTo>
                      <a:lnTo>
                        <a:pt x="19873" y="0"/>
                      </a:lnTo>
                      <a:lnTo>
                        <a:pt x="19873" y="337848"/>
                      </a:lnTo>
                      <a:lnTo>
                        <a:pt x="9555" y="337848"/>
                      </a:lnTo>
                      <a:cubicBezTo>
                        <a:pt x="4331" y="337848"/>
                        <a:pt x="0" y="333899"/>
                        <a:pt x="0" y="328930"/>
                      </a:cubicBezTo>
                      <a:lnTo>
                        <a:pt x="0" y="328930"/>
                      </a:lnTo>
                      <a:close/>
                    </a:path>
                  </a:pathLst>
                </a:custGeom>
                <a:solidFill>
                  <a:srgbClr val="14141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41"/>
                <p:cNvSpPr/>
                <p:nvPr/>
              </p:nvSpPr>
              <p:spPr>
                <a:xfrm>
                  <a:off x="1200749" y="925848"/>
                  <a:ext cx="13758" cy="339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8" h="339376" extrusionOk="0">
                      <a:moveTo>
                        <a:pt x="13759" y="339376"/>
                      </a:moveTo>
                      <a:lnTo>
                        <a:pt x="3057" y="339376"/>
                      </a:lnTo>
                      <a:cubicBezTo>
                        <a:pt x="1911" y="339376"/>
                        <a:pt x="1019" y="338994"/>
                        <a:pt x="0" y="338740"/>
                      </a:cubicBezTo>
                      <a:cubicBezTo>
                        <a:pt x="3949" y="337593"/>
                        <a:pt x="6879" y="334408"/>
                        <a:pt x="6879" y="330332"/>
                      </a:cubicBezTo>
                      <a:lnTo>
                        <a:pt x="6879" y="8918"/>
                      </a:lnTo>
                      <a:cubicBezTo>
                        <a:pt x="6879" y="4968"/>
                        <a:pt x="3949" y="1529"/>
                        <a:pt x="0" y="382"/>
                      </a:cubicBezTo>
                      <a:cubicBezTo>
                        <a:pt x="1019" y="127"/>
                        <a:pt x="1911" y="0"/>
                        <a:pt x="3057" y="0"/>
                      </a:cubicBezTo>
                      <a:lnTo>
                        <a:pt x="13759" y="0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832" name="Google Shape;832;p41"/>
            <p:cNvSpPr/>
            <p:nvPr/>
          </p:nvSpPr>
          <p:spPr>
            <a:xfrm>
              <a:off x="2893720" y="349978"/>
              <a:ext cx="5332800" cy="4001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41"/>
            <p:cNvSpPr/>
            <p:nvPr/>
          </p:nvSpPr>
          <p:spPr>
            <a:xfrm rot="5829469">
              <a:off x="2617236" y="2327108"/>
              <a:ext cx="65007" cy="65007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3867155" y="1334127"/>
            <a:ext cx="445769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1"/>
                </a:solidFill>
              </a:rPr>
              <a:t>Challenges</a:t>
            </a:r>
            <a:r>
              <a:rPr lang="en-US" sz="6000">
                <a:solidFill>
                  <a:schemeClr val="accent6">
                    <a:lumMod val="20000"/>
                    <a:lumOff val="80000"/>
                  </a:schemeClr>
                </a:solidFill>
              </a:rPr>
              <a:t>?</a:t>
            </a:r>
            <a:r>
              <a:rPr lang="en-US" sz="6000">
                <a:solidFill>
                  <a:schemeClr val="accent1"/>
                </a:solidFill>
              </a:rPr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2943900" y="2540435"/>
            <a:ext cx="7318291" cy="216431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>
              <a:buNone/>
            </a:pPr>
            <a:r>
              <a:rPr lang="en-US" sz="1600" dirty="0">
                <a:solidFill>
                  <a:srgbClr val="BA94E9"/>
                </a:solidFill>
                <a:latin typeface="Bookman Old Style" panose="02050604050505020204" pitchFamily="18" charset="0"/>
              </a:rPr>
              <a:t>What could not be implemented?</a:t>
            </a:r>
            <a:br>
              <a:rPr lang="en-US" sz="1600" dirty="0">
                <a:latin typeface="Bookman Old Style" panose="02050604050505020204" pitchFamily="18" charset="0"/>
              </a:rPr>
            </a:br>
            <a:endParaRPr lang="en-US" sz="1600" dirty="0">
              <a:latin typeface="Bookman Old Style" panose="02050604050505020204" pitchFamily="18" charset="0"/>
            </a:endParaRPr>
          </a:p>
          <a:p>
            <a:pPr marL="228600" indent="-228600" algn="l"/>
            <a:r>
              <a:rPr lang="en-US" sz="1600" dirty="0">
                <a:latin typeface="Bookman Old Style" panose="02050604050505020204" pitchFamily="18" charset="0"/>
              </a:rPr>
              <a:t>Web page interface where recruiter can initiate process</a:t>
            </a:r>
          </a:p>
          <a:p>
            <a:pPr marL="228600" indent="-228600" algn="l"/>
            <a:r>
              <a:rPr lang="en-US" sz="1600" dirty="0">
                <a:latin typeface="Bookman Old Style" panose="02050604050505020204" pitchFamily="18" charset="0"/>
              </a:rPr>
              <a:t>Unique Link that expire after a period of time</a:t>
            </a:r>
          </a:p>
          <a:p>
            <a:pPr marL="228600" indent="-228600" algn="l"/>
            <a:r>
              <a:rPr lang="en-US" sz="1600" dirty="0">
                <a:latin typeface="Bookman Old Style" panose="02050604050505020204" pitchFamily="18" charset="0"/>
              </a:rPr>
              <a:t>After Result, update about candidate acceptance or rejection(HR will do it manually)</a:t>
            </a:r>
          </a:p>
          <a:p>
            <a:pPr marL="228600" indent="-228600" algn="l"/>
            <a:r>
              <a:rPr lang="en-US" sz="1600" dirty="0">
                <a:latin typeface="Bookman Old Style" panose="02050604050505020204" pitchFamily="18" charset="0"/>
              </a:rPr>
              <a:t>System engineer process not considered</a:t>
            </a:r>
          </a:p>
          <a:p>
            <a:pPr marL="171450" indent="-171450">
              <a:spcAft>
                <a:spcPts val="2100"/>
              </a:spcAft>
            </a:pPr>
            <a:endParaRPr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76A90E-70AD-CD5A-51E3-B32123D382DF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/>
              <a:t>Slide 37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13DFA12-0569-E926-EE12-AFAE40A1C8C2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11 March 2024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F4C99-2145-17D3-62F3-6FBC0F611C3F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Team 14</a:t>
            </a: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0" name="Google Shape;840;p42"/>
          <p:cNvGrpSpPr/>
          <p:nvPr/>
        </p:nvGrpSpPr>
        <p:grpSpPr>
          <a:xfrm>
            <a:off x="1234202" y="656999"/>
            <a:ext cx="2721600" cy="5544000"/>
            <a:chOff x="1020040" y="533174"/>
            <a:chExt cx="2721600" cy="5544000"/>
          </a:xfrm>
        </p:grpSpPr>
        <p:sp>
          <p:nvSpPr>
            <p:cNvPr id="841" name="Google Shape;841;p42"/>
            <p:cNvSpPr/>
            <p:nvPr/>
          </p:nvSpPr>
          <p:spPr>
            <a:xfrm rot="5322">
              <a:off x="1024388" y="535271"/>
              <a:ext cx="2712903" cy="5539807"/>
            </a:xfrm>
            <a:prstGeom prst="roundRect">
              <a:avLst>
                <a:gd name="adj" fmla="val 13728"/>
              </a:avLst>
            </a:prstGeom>
            <a:solidFill>
              <a:srgbClr val="262626"/>
            </a:solidFill>
            <a:ln w="3810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77800" dist="1143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2"/>
            <p:cNvSpPr/>
            <p:nvPr/>
          </p:nvSpPr>
          <p:spPr>
            <a:xfrm rot="5339">
              <a:off x="1117826" y="634766"/>
              <a:ext cx="2511303" cy="5315706"/>
            </a:xfrm>
            <a:prstGeom prst="roundRect">
              <a:avLst>
                <a:gd name="adj" fmla="val 11202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42"/>
            <p:cNvSpPr/>
            <p:nvPr/>
          </p:nvSpPr>
          <p:spPr>
            <a:xfrm rot="-10793156">
              <a:off x="1702602" y="592275"/>
              <a:ext cx="1356303" cy="24360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525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1848856" y="5858818"/>
              <a:ext cx="1063200" cy="37800"/>
            </a:xfrm>
            <a:prstGeom prst="roundRect">
              <a:avLst>
                <a:gd name="adj" fmla="val 50000"/>
              </a:avLst>
            </a:prstGeom>
            <a:solidFill>
              <a:srgbClr val="3A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42"/>
            <p:cNvSpPr/>
            <p:nvPr/>
          </p:nvSpPr>
          <p:spPr>
            <a:xfrm rot="5827501">
              <a:off x="2668055" y="715407"/>
              <a:ext cx="62886" cy="62886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2176639" y="720996"/>
              <a:ext cx="408300" cy="378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7" name="Google Shape;847;p42"/>
          <p:cNvSpPr txBox="1">
            <a:spLocks noGrp="1"/>
          </p:cNvSpPr>
          <p:nvPr>
            <p:ph type="title"/>
          </p:nvPr>
        </p:nvSpPr>
        <p:spPr>
          <a:xfrm>
            <a:off x="5300000" y="1512400"/>
            <a:ext cx="3831300" cy="1839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be done</a:t>
            </a:r>
            <a:br>
              <a:rPr lang="en"/>
            </a:br>
            <a:r>
              <a:rPr lang="en" sz="6000">
                <a:solidFill>
                  <a:schemeClr val="accent2"/>
                </a:solidFill>
              </a:rPr>
              <a:t>Better?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848" name="Google Shape;848;p42"/>
          <p:cNvSpPr txBox="1">
            <a:spLocks noGrp="1"/>
          </p:cNvSpPr>
          <p:nvPr>
            <p:ph type="body" idx="1"/>
          </p:nvPr>
        </p:nvSpPr>
        <p:spPr>
          <a:xfrm>
            <a:off x="5376237" y="338048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">
                <a:latin typeface="Bookman Old Style" panose="02050604050505020204" pitchFamily="18" charset="0"/>
              </a:rPr>
              <a:t>Unique Links</a:t>
            </a:r>
          </a:p>
          <a:p>
            <a:pPr marL="285750" indent="-285750">
              <a:spcAft>
                <a:spcPts val="2100"/>
              </a:spcAft>
            </a:pPr>
            <a:r>
              <a:rPr lang="en-US">
                <a:latin typeface="Bookman Old Style" panose="02050604050505020204" pitchFamily="18" charset="0"/>
              </a:rPr>
              <a:t>Multiple Sources to be considered</a:t>
            </a:r>
          </a:p>
          <a:p>
            <a:pPr marL="285750" indent="-285750">
              <a:spcAft>
                <a:spcPts val="2100"/>
              </a:spcAft>
            </a:pPr>
            <a:r>
              <a:rPr lang="en">
                <a:latin typeface="Bookman Old Style" panose="02050604050505020204" pitchFamily="18" charset="0"/>
              </a:rPr>
              <a:t>Fast Fetching of the user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1BA805-C816-0D80-7167-9D0D1E39DFE8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/>
              <a:t>Slide 37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E417F3BB-4C75-9EFF-A3DC-1748096AA3C5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11 March 2024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B3873-95E0-E913-A954-C3EDDD81EA3B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Team 14</a:t>
            </a: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4"/>
          <p:cNvSpPr/>
          <p:nvPr/>
        </p:nvSpPr>
        <p:spPr>
          <a:xfrm>
            <a:off x="820850" y="1462175"/>
            <a:ext cx="9234900" cy="37350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44"/>
          <p:cNvSpPr/>
          <p:nvPr/>
        </p:nvSpPr>
        <p:spPr>
          <a:xfrm>
            <a:off x="820850" y="1462175"/>
            <a:ext cx="9234900" cy="3735000"/>
          </a:xfrm>
          <a:prstGeom prst="roundRect">
            <a:avLst>
              <a:gd name="adj" fmla="val 3539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1123750" y="1964975"/>
            <a:ext cx="8608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References</a:t>
            </a:r>
            <a:endParaRPr sz="5100"/>
          </a:p>
        </p:txBody>
      </p:sp>
      <p:sp>
        <p:nvSpPr>
          <p:cNvPr id="869" name="Google Shape;869;p44"/>
          <p:cNvSpPr txBox="1">
            <a:spLocks noGrp="1"/>
          </p:cNvSpPr>
          <p:nvPr>
            <p:ph type="body" idx="1"/>
          </p:nvPr>
        </p:nvSpPr>
        <p:spPr>
          <a:xfrm>
            <a:off x="1123894" y="2965625"/>
            <a:ext cx="8608200" cy="206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sz="2000" dirty="0">
                <a:latin typeface="Bookman Old Style" panose="02050604050505020204" pitchFamily="18" charset="0"/>
                <a:hlinkClick r:id="rId3"/>
              </a:rPr>
              <a:t>https://www.geeksforgeeks.org/</a:t>
            </a:r>
            <a:endParaRPr lang="en-US" sz="2000" dirty="0">
              <a:latin typeface="Bookman Old Style" panose="02050604050505020204" pitchFamily="18" charset="0"/>
            </a:endParaRPr>
          </a:p>
          <a:p>
            <a:pPr marL="285750" indent="-285750"/>
            <a:r>
              <a:rPr lang="en-US" sz="2000" dirty="0">
                <a:latin typeface="Bookman Old Style" panose="02050604050505020204" pitchFamily="18" charset="0"/>
              </a:rPr>
              <a:t>https://docs.github.com/</a:t>
            </a:r>
          </a:p>
        </p:txBody>
      </p:sp>
      <p:grpSp>
        <p:nvGrpSpPr>
          <p:cNvPr id="870" name="Google Shape;870;p44"/>
          <p:cNvGrpSpPr/>
          <p:nvPr/>
        </p:nvGrpSpPr>
        <p:grpSpPr>
          <a:xfrm>
            <a:off x="963121" y="1592209"/>
            <a:ext cx="635280" cy="147600"/>
            <a:chOff x="2147366" y="4139382"/>
            <a:chExt cx="635280" cy="147600"/>
          </a:xfrm>
        </p:grpSpPr>
        <p:sp>
          <p:nvSpPr>
            <p:cNvPr id="871" name="Google Shape;871;p4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4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B7800E-11CA-271E-204A-A96550F9D84C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/>
              <a:t>Slide 38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D972A740-A70D-BF9F-3858-F923F14EABD0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11 March 2024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946565-8B61-0B1D-B786-DEBC298CDC9A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Team 14</a:t>
            </a: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3"/>
          <p:cNvSpPr txBox="1">
            <a:spLocks noGrp="1"/>
          </p:cNvSpPr>
          <p:nvPr>
            <p:ph type="title"/>
          </p:nvPr>
        </p:nvSpPr>
        <p:spPr>
          <a:xfrm>
            <a:off x="2020410" y="2294494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>
                <a:solidFill>
                  <a:schemeClr val="accent3"/>
                </a:solidFill>
              </a:rPr>
              <a:t>THANK</a:t>
            </a:r>
            <a:r>
              <a:rPr lang="en"/>
              <a:t> </a:t>
            </a:r>
            <a:r>
              <a:rPr lang="en" sz="9000">
                <a:solidFill>
                  <a:schemeClr val="accent3"/>
                </a:solidFill>
              </a:rPr>
              <a:t>YOU!</a:t>
            </a:r>
            <a:endParaRPr sz="9000">
              <a:solidFill>
                <a:schemeClr val="accent3"/>
              </a:solidFill>
            </a:endParaRPr>
          </a:p>
        </p:txBody>
      </p:sp>
      <p:sp>
        <p:nvSpPr>
          <p:cNvPr id="861" name="Google Shape;861;p43"/>
          <p:cNvSpPr txBox="1">
            <a:spLocks noGrp="1"/>
          </p:cNvSpPr>
          <p:nvPr>
            <p:ph type="body" idx="2"/>
          </p:nvPr>
        </p:nvSpPr>
        <p:spPr>
          <a:xfrm>
            <a:off x="7665210" y="3127471"/>
            <a:ext cx="3167700" cy="106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Happy doodling to you!</a:t>
            </a:r>
            <a:endParaRPr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F72B17-AD6C-5B61-3891-8FD59FBA3932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/>
              <a:t>Slide 39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DABE56A0-2FC3-15D7-B94A-C5DEB70EE5A5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March 2024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B58482-0E92-F8B4-AC52-A7A47AC181EE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14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/>
          <p:cNvSpPr txBox="1">
            <a:spLocks noGrp="1"/>
          </p:cNvSpPr>
          <p:nvPr>
            <p:ph type="body" idx="1"/>
          </p:nvPr>
        </p:nvSpPr>
        <p:spPr>
          <a:xfrm>
            <a:off x="1648800" y="3766288"/>
            <a:ext cx="88944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Doodle, a famous software company, wants to build an in-house solution to analyze potential talent, examine and evaluate them, and provide them with an interface and select them via email.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Introduction</a:t>
            </a:r>
            <a:endParaRPr sz="5800"/>
          </a:p>
        </p:txBody>
      </p:sp>
      <p:sp>
        <p:nvSpPr>
          <p:cNvPr id="412" name="Google Shape;412;p25"/>
          <p:cNvSpPr/>
          <p:nvPr/>
        </p:nvSpPr>
        <p:spPr>
          <a:xfrm>
            <a:off x="1790071" y="1605614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7F605C-1A0D-379A-C753-0CF8AD890CBE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/>
              <a:t>Slide 4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9438D612-E332-E45B-CEA9-D602FDC889EA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March 2024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BA20D-28C5-8D48-C08A-AA1D8AF645A3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14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/>
          <p:cNvSpPr txBox="1">
            <a:spLocks noGrp="1"/>
          </p:cNvSpPr>
          <p:nvPr>
            <p:ph type="title"/>
          </p:nvPr>
        </p:nvSpPr>
        <p:spPr>
          <a:xfrm>
            <a:off x="1201000" y="125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3"/>
                </a:solidFill>
              </a:rPr>
              <a:t>Problem Statement</a:t>
            </a:r>
            <a:endParaRPr sz="6000" dirty="0">
              <a:solidFill>
                <a:schemeClr val="accent3"/>
              </a:solidFill>
            </a:endParaRPr>
          </a:p>
        </p:txBody>
      </p:sp>
      <p:sp>
        <p:nvSpPr>
          <p:cNvPr id="419" name="Google Shape;419;p26"/>
          <p:cNvSpPr txBox="1">
            <a:spLocks noGrp="1"/>
          </p:cNvSpPr>
          <p:nvPr>
            <p:ph type="body" idx="2"/>
          </p:nvPr>
        </p:nvSpPr>
        <p:spPr>
          <a:xfrm>
            <a:off x="1201000" y="2735437"/>
            <a:ext cx="8865600" cy="254968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ECECEC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Doodle aims to automate and privatize its recruitment by creating "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hushHush</a:t>
            </a:r>
            <a:r>
              <a:rPr lang="en-US" b="0" i="0" dirty="0">
                <a:solidFill>
                  <a:srgbClr val="ECECEC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 Recruiter", a Python-based system that discreetly evaluates candidates using online data points (e.g., GitHub) providing ideal candidates. Further, offers a timed coding challenge platform, providing results which is then looked upon by the HR for selection.</a:t>
            </a:r>
            <a:endParaRPr dirty="0"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F6F6AB-08E5-4085-3D97-9D4BA925B598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/>
              <a:t>Slide 5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3A04C232-D6DF-6D3D-B8FF-D9CEA4C284D2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March 2024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6CCF0-3159-9C6B-CEA4-C9ED12DF197D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14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2793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/>
          <p:cNvSpPr txBox="1">
            <a:spLocks noGrp="1"/>
          </p:cNvSpPr>
          <p:nvPr>
            <p:ph type="title"/>
          </p:nvPr>
        </p:nvSpPr>
        <p:spPr>
          <a:xfrm>
            <a:off x="1201000" y="125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3"/>
                </a:solidFill>
              </a:rPr>
              <a:t>What kind of talent?</a:t>
            </a:r>
            <a:endParaRPr sz="6000">
              <a:solidFill>
                <a:schemeClr val="accent3"/>
              </a:solidFill>
            </a:endParaRPr>
          </a:p>
        </p:txBody>
      </p:sp>
      <p:sp>
        <p:nvSpPr>
          <p:cNvPr id="418" name="Google Shape;418;p26"/>
          <p:cNvSpPr txBox="1">
            <a:spLocks noGrp="1"/>
          </p:cNvSpPr>
          <p:nvPr>
            <p:ph type="subTitle" idx="1"/>
          </p:nvPr>
        </p:nvSpPr>
        <p:spPr>
          <a:xfrm>
            <a:off x="1201000" y="2305300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b="0">
                <a:solidFill>
                  <a:schemeClr val="accent3"/>
                </a:solidFill>
              </a:rPr>
              <a:t>Sources</a:t>
            </a:r>
            <a:endParaRPr b="0">
              <a:solidFill>
                <a:schemeClr val="accent3"/>
              </a:solidFill>
            </a:endParaRPr>
          </a:p>
        </p:txBody>
      </p:sp>
      <p:sp>
        <p:nvSpPr>
          <p:cNvPr id="419" name="Google Shape;419;p26"/>
          <p:cNvSpPr txBox="1">
            <a:spLocks noGrp="1"/>
          </p:cNvSpPr>
          <p:nvPr>
            <p:ph type="body" idx="2"/>
          </p:nvPr>
        </p:nvSpPr>
        <p:spPr>
          <a:xfrm>
            <a:off x="1201000" y="2798133"/>
            <a:ext cx="8865600" cy="254968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have collected data from GitHub through the method of API fetching.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Therefore, the </a:t>
            </a:r>
            <a:r>
              <a:rPr lang="en-US" dirty="0" err="1"/>
              <a:t>hushHush</a:t>
            </a:r>
            <a:r>
              <a:rPr lang="en-US" dirty="0"/>
              <a:t> Recruiter system is designed to filter the candidates with link for timed examination.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results are evaluated, and the selected candidates are then notified via mail.		</a:t>
            </a:r>
            <a:endParaRPr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5D601E7F-4B68-1EFE-A6D5-8087847B5C81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March 2024</a:t>
            </a:r>
            <a:endParaRPr lang="en-IN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FB9B77A2-895A-093B-BABD-B81DA8CD836B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14</a:t>
            </a:r>
            <a:endParaRPr lang="en-IN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253F78A-E446-EC14-10FF-2F92E8AEC998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/>
              <a:t>Slide 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8"/>
          <p:cNvSpPr txBox="1">
            <a:spLocks noGrp="1"/>
          </p:cNvSpPr>
          <p:nvPr>
            <p:ph type="subTitle" idx="1"/>
          </p:nvPr>
        </p:nvSpPr>
        <p:spPr>
          <a:xfrm>
            <a:off x="1189050" y="2024788"/>
            <a:ext cx="2658900" cy="9625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2000"/>
              <a:t>Rakesh Hadne Sreenath</a:t>
            </a:r>
          </a:p>
        </p:txBody>
      </p:sp>
      <p:sp>
        <p:nvSpPr>
          <p:cNvPr id="557" name="Google Shape;557;p38"/>
          <p:cNvSpPr txBox="1">
            <a:spLocks noGrp="1"/>
          </p:cNvSpPr>
          <p:nvPr>
            <p:ph type="subTitle" idx="2"/>
          </p:nvPr>
        </p:nvSpPr>
        <p:spPr>
          <a:xfrm>
            <a:off x="4713300" y="2036757"/>
            <a:ext cx="2658900" cy="101427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2000"/>
              <a:t>Pavankumar Umesh Managoli</a:t>
            </a:r>
          </a:p>
        </p:txBody>
      </p:sp>
      <p:sp>
        <p:nvSpPr>
          <p:cNvPr id="558" name="Google Shape;558;p38"/>
          <p:cNvSpPr txBox="1">
            <a:spLocks noGrp="1"/>
          </p:cNvSpPr>
          <p:nvPr>
            <p:ph type="subTitle" idx="3"/>
          </p:nvPr>
        </p:nvSpPr>
        <p:spPr>
          <a:xfrm>
            <a:off x="8237850" y="2062637"/>
            <a:ext cx="2658600" cy="96251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2000"/>
              <a:t>Ashwith Anand Poojary</a:t>
            </a:r>
          </a:p>
        </p:txBody>
      </p:sp>
      <p:sp>
        <p:nvSpPr>
          <p:cNvPr id="565" name="Google Shape;565;p38"/>
          <p:cNvSpPr txBox="1">
            <a:spLocks noGrp="1"/>
          </p:cNvSpPr>
          <p:nvPr>
            <p:ph type="title"/>
          </p:nvPr>
        </p:nvSpPr>
        <p:spPr>
          <a:xfrm>
            <a:off x="1189050" y="3647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Task </a:t>
            </a:r>
            <a:r>
              <a:rPr lang="en" sz="6000" dirty="0">
                <a:solidFill>
                  <a:schemeClr val="accent1"/>
                </a:solidFill>
              </a:rPr>
              <a:t>Division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40DC8B-DE57-DED3-D80E-8B36BF997726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/>
              <a:t>Slide 7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7FF8E9C-AEA5-3F4F-A2A3-D2F7F27292EB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March 2024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D2313-6F75-39E6-F9DC-98C930C26FE4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14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D59F44-604C-DC52-57C1-9D1E3BBDE70A}"/>
              </a:ext>
            </a:extLst>
          </p:cNvPr>
          <p:cNvSpPr txBox="1"/>
          <p:nvPr/>
        </p:nvSpPr>
        <p:spPr>
          <a:xfrm>
            <a:off x="1058004" y="3683522"/>
            <a:ext cx="29209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EB8FD8"/>
                </a:solidFill>
                <a:latin typeface="Bookman Old Style" panose="02050604050505020204" pitchFamily="18" charset="0"/>
              </a:rPr>
              <a:t>Data Fetching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EB8FD8"/>
                </a:solidFill>
                <a:latin typeface="Bookman Old Style" panose="02050604050505020204" pitchFamily="18" charset="0"/>
              </a:rPr>
              <a:t>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EB8FD8"/>
                </a:solidFill>
                <a:latin typeface="Bookman Old Style" panose="02050604050505020204" pitchFamily="18" charset="0"/>
              </a:rPr>
              <a:t>Selection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EB8FD8"/>
                </a:solidFill>
                <a:latin typeface="Bookman Old Style" panose="02050604050505020204" pitchFamily="18" charset="0"/>
              </a:rPr>
              <a:t>Database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685096-4258-9B5C-BC8F-03D3D9BBB447}"/>
              </a:ext>
            </a:extLst>
          </p:cNvPr>
          <p:cNvSpPr txBox="1"/>
          <p:nvPr/>
        </p:nvSpPr>
        <p:spPr>
          <a:xfrm>
            <a:off x="4854314" y="3683522"/>
            <a:ext cx="2483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BA94E9"/>
                </a:solidFill>
                <a:latin typeface="Bookman Old Style" panose="02050604050505020204" pitchFamily="18" charset="0"/>
              </a:rPr>
              <a:t>Front 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BA94E9"/>
                </a:solidFill>
                <a:latin typeface="Bookman Old Style" panose="02050604050505020204" pitchFamily="18" charset="0"/>
              </a:rPr>
              <a:t>Question Forms</a:t>
            </a:r>
            <a:endParaRPr lang="en-AS" sz="2000">
              <a:solidFill>
                <a:srgbClr val="BA94E9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7CE0E-E489-675A-7E06-B58AD4F0736B}"/>
              </a:ext>
            </a:extLst>
          </p:cNvPr>
          <p:cNvSpPr txBox="1"/>
          <p:nvPr/>
        </p:nvSpPr>
        <p:spPr>
          <a:xfrm>
            <a:off x="8473185" y="3637355"/>
            <a:ext cx="27655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man Old Style" panose="02050604050505020204" pitchFamily="18" charset="0"/>
              </a:rPr>
              <a:t>Email Forwarding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man Old Style" panose="02050604050505020204" pitchFamily="18" charset="0"/>
              </a:rPr>
              <a:t>Back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Bookman Old Style" panose="02050604050505020204" pitchFamily="18" charset="0"/>
              </a:rPr>
              <a:t>HR Interface</a:t>
            </a:r>
            <a:endParaRPr lang="en-AS" sz="2000" dirty="0">
              <a:solidFill>
                <a:schemeClr val="accent6">
                  <a:lumMod val="20000"/>
                  <a:lumOff val="80000"/>
                </a:schemeClr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926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"/>
          <p:cNvSpPr txBox="1">
            <a:spLocks noGrp="1"/>
          </p:cNvSpPr>
          <p:nvPr>
            <p:ph type="title"/>
          </p:nvPr>
        </p:nvSpPr>
        <p:spPr>
          <a:xfrm>
            <a:off x="364565" y="-121196"/>
            <a:ext cx="1011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Architecture</a:t>
            </a:r>
            <a:endParaRPr sz="6000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EC1811C8-E528-FEEA-0BA7-64ED6E3C8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65" y="862402"/>
            <a:ext cx="11827435" cy="55491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C73871-B246-5E07-6D7D-487915DE0B80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/>
              <a:t>Slide 8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A557EA7F-E931-1C23-5992-6B44CD65BBCD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March 2024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170D4-7200-7B75-CC78-8B67938FFAD8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14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3777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0"/>
          <p:cNvSpPr txBox="1">
            <a:spLocks noGrp="1"/>
          </p:cNvSpPr>
          <p:nvPr>
            <p:ph type="title"/>
          </p:nvPr>
        </p:nvSpPr>
        <p:spPr>
          <a:xfrm>
            <a:off x="4173055" y="1270633"/>
            <a:ext cx="10158600" cy="4720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0" dirty="0">
                <a:solidFill>
                  <a:schemeClr val="accent1"/>
                </a:solidFill>
              </a:rPr>
              <a:t>Data </a:t>
            </a:r>
            <a:r>
              <a:rPr lang="en-IN" sz="12000" dirty="0">
                <a:solidFill>
                  <a:srgbClr val="B9D4B4"/>
                </a:solidFill>
              </a:rPr>
              <a:t>Collection</a:t>
            </a:r>
            <a:endParaRPr lang="en-IN" dirty="0">
              <a:solidFill>
                <a:srgbClr val="B9D4B4"/>
              </a:solidFill>
            </a:endParaRPr>
          </a:p>
        </p:txBody>
      </p:sp>
      <p:sp>
        <p:nvSpPr>
          <p:cNvPr id="2" name="Google Shape;459;p31">
            <a:extLst>
              <a:ext uri="{FF2B5EF4-FFF2-40B4-BE49-F238E27FC236}">
                <a16:creationId xmlns:a16="http://schemas.microsoft.com/office/drawing/2014/main" id="{1E3C9C52-4CDD-AAA9-CB8B-E66EEF633F02}"/>
              </a:ext>
            </a:extLst>
          </p:cNvPr>
          <p:cNvSpPr/>
          <p:nvPr/>
        </p:nvSpPr>
        <p:spPr>
          <a:xfrm>
            <a:off x="1755565" y="1472263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rgbClr val="B9D4B4"/>
                </a:solidFill>
                <a:latin typeface="Roboto Mono"/>
              </a:rPr>
              <a:t>02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1585EB29-638F-A657-565B-5830490EEF1B}"/>
              </a:ext>
            </a:extLst>
          </p:cNvPr>
          <p:cNvSpPr txBox="1">
            <a:spLocks/>
          </p:cNvSpPr>
          <p:nvPr/>
        </p:nvSpPr>
        <p:spPr>
          <a:xfrm>
            <a:off x="11238688" y="6411556"/>
            <a:ext cx="953312" cy="38455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/>
              <a:t>Slide 9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F226463-A6AF-2945-48F7-8FF5822AD700}"/>
              </a:ext>
            </a:extLst>
          </p:cNvPr>
          <p:cNvSpPr txBox="1">
            <a:spLocks/>
          </p:cNvSpPr>
          <p:nvPr/>
        </p:nvSpPr>
        <p:spPr>
          <a:xfrm>
            <a:off x="11238686" y="0"/>
            <a:ext cx="953313" cy="384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March 2024</a:t>
            </a:r>
            <a:endParaRPr lang="en-IN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C18F9CB-F59C-722C-B7F9-5C1BE5F581E9}"/>
              </a:ext>
            </a:extLst>
          </p:cNvPr>
          <p:cNvSpPr txBox="1">
            <a:spLocks/>
          </p:cNvSpPr>
          <p:nvPr/>
        </p:nvSpPr>
        <p:spPr>
          <a:xfrm>
            <a:off x="0" y="6449207"/>
            <a:ext cx="914400" cy="384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114300" indent="0" algn="ctr" defTabSz="914400" rtl="0" eaLnBrk="1" latinLnBrk="0" hangingPunct="1">
              <a:buNone/>
              <a:defRPr sz="105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14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1583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905</Words>
  <Application>Microsoft Office PowerPoint</Application>
  <PresentationFormat>Widescreen</PresentationFormat>
  <Paragraphs>246</Paragraphs>
  <Slides>39</Slides>
  <Notes>39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Abril Fatface</vt:lpstr>
      <vt:lpstr>Aldrich</vt:lpstr>
      <vt:lpstr>Arial</vt:lpstr>
      <vt:lpstr>Bookman Old Style</vt:lpstr>
      <vt:lpstr>Calibri</vt:lpstr>
      <vt:lpstr>Roboto</vt:lpstr>
      <vt:lpstr>Roboto Mono</vt:lpstr>
      <vt:lpstr>Times New Roman</vt:lpstr>
      <vt:lpstr>SlidesMania</vt:lpstr>
      <vt:lpstr>“A Journey Into Automated Talent Acquisition At Doodle“</vt:lpstr>
      <vt:lpstr>06</vt:lpstr>
      <vt:lpstr>12</vt:lpstr>
      <vt:lpstr>Introduction</vt:lpstr>
      <vt:lpstr>Problem Statement</vt:lpstr>
      <vt:lpstr>What kind of talent?</vt:lpstr>
      <vt:lpstr>Task Division</vt:lpstr>
      <vt:lpstr>Architecture</vt:lpstr>
      <vt:lpstr>Data Collection</vt:lpstr>
      <vt:lpstr>Data Collection </vt:lpstr>
      <vt:lpstr>Data  Cleaning</vt:lpstr>
      <vt:lpstr>Algorithm</vt:lpstr>
      <vt:lpstr>Selection</vt:lpstr>
      <vt:lpstr>Dataset Clustering</vt:lpstr>
      <vt:lpstr>Dataset Clustering</vt:lpstr>
      <vt:lpstr>Database</vt:lpstr>
      <vt:lpstr>Database</vt:lpstr>
      <vt:lpstr>Email Notification</vt:lpstr>
      <vt:lpstr>Notifying Candidate</vt:lpstr>
      <vt:lpstr>Notifying Candidate</vt:lpstr>
      <vt:lpstr>Webpage Interface </vt:lpstr>
      <vt:lpstr>Webpage HTML/CSS/React</vt:lpstr>
      <vt:lpstr>Webpage HTML/CSS/React</vt:lpstr>
      <vt:lpstr>Webpage HTML/CSS/React</vt:lpstr>
      <vt:lpstr>Webpage HTML/CSS/React</vt:lpstr>
      <vt:lpstr>Interview Round</vt:lpstr>
      <vt:lpstr>Interview Round</vt:lpstr>
      <vt:lpstr>Interview Round</vt:lpstr>
      <vt:lpstr>Interview Round</vt:lpstr>
      <vt:lpstr>Server Deployment</vt:lpstr>
      <vt:lpstr>Server Deployment</vt:lpstr>
      <vt:lpstr>HR Interface</vt:lpstr>
      <vt:lpstr>HR Interface</vt:lpstr>
      <vt:lpstr>HR Interface</vt:lpstr>
      <vt:lpstr>Demo Video</vt:lpstr>
      <vt:lpstr>Challenges?  </vt:lpstr>
      <vt:lpstr>What can be done Better?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“A Journey Into Automated Talent Acquisition At Doodle“</dc:title>
  <dc:creator>Ashwith Anand Poojary</dc:creator>
  <cp:lastModifiedBy>Ashwith Anand</cp:lastModifiedBy>
  <cp:revision>2</cp:revision>
  <dcterms:modified xsi:type="dcterms:W3CDTF">2024-03-10T22:44:11Z</dcterms:modified>
</cp:coreProperties>
</file>